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Times New Roman Bold" panose="02020803070505020304" pitchFamily="18"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4CFFFD06-BF6F-1DCD-85F8-78C3A13786C6}"/>
              </a:ext>
            </a:extLst>
          </p:cNvPr>
          <p:cNvSpPr/>
          <p:nvPr/>
        </p:nvSpPr>
        <p:spPr>
          <a:xfrm>
            <a:off x="0" y="0"/>
            <a:ext cx="18288000" cy="10800704"/>
          </a:xfrm>
          <a:custGeom>
            <a:avLst/>
            <a:gdLst/>
            <a:ahLst/>
            <a:cxnLst/>
            <a:rect l="l" t="t" r="r" b="b"/>
            <a:pathLst>
              <a:path w="18288000" h="10800704">
                <a:moveTo>
                  <a:pt x="0" y="0"/>
                </a:moveTo>
                <a:lnTo>
                  <a:pt x="18288000" y="0"/>
                </a:lnTo>
                <a:lnTo>
                  <a:pt x="18288000" y="10800704"/>
                </a:lnTo>
                <a:lnTo>
                  <a:pt x="0" y="10800704"/>
                </a:lnTo>
                <a:lnTo>
                  <a:pt x="0" y="0"/>
                </a:lnTo>
                <a:close/>
              </a:path>
            </a:pathLst>
          </a:custGeom>
          <a:blipFill>
            <a:blip r:embed="rId2"/>
            <a:stretch>
              <a:fillRect t="-13726" b="-13726"/>
            </a:stretch>
          </a:blipFill>
        </p:spPr>
        <p:txBody>
          <a:bodyPr/>
          <a:lstStyle/>
          <a:p>
            <a:endParaRPr lang="en-US"/>
          </a:p>
        </p:txBody>
      </p:sp>
      <p:sp>
        <p:nvSpPr>
          <p:cNvPr id="3" name="Freeform 3"/>
          <p:cNvSpPr/>
          <p:nvPr/>
        </p:nvSpPr>
        <p:spPr>
          <a:xfrm>
            <a:off x="7211562" y="4163570"/>
            <a:ext cx="5787980" cy="1049379"/>
          </a:xfrm>
          <a:custGeom>
            <a:avLst/>
            <a:gdLst/>
            <a:ahLst/>
            <a:cxnLst/>
            <a:rect l="l" t="t" r="r" b="b"/>
            <a:pathLst>
              <a:path w="5787980" h="1049379">
                <a:moveTo>
                  <a:pt x="0" y="0"/>
                </a:moveTo>
                <a:lnTo>
                  <a:pt x="5787980" y="0"/>
                </a:lnTo>
                <a:lnTo>
                  <a:pt x="5787980" y="1049379"/>
                </a:lnTo>
                <a:lnTo>
                  <a:pt x="0" y="1049379"/>
                </a:lnTo>
                <a:lnTo>
                  <a:pt x="0" y="0"/>
                </a:lnTo>
                <a:close/>
              </a:path>
            </a:pathLst>
          </a:custGeom>
          <a:blipFill>
            <a:blip r:embed="rId3"/>
            <a:stretch>
              <a:fillRect/>
            </a:stretch>
          </a:blipFill>
        </p:spPr>
        <p:txBody>
          <a:bodyPr/>
          <a:lstStyle/>
          <a:p>
            <a:endParaRPr lang="en-US"/>
          </a:p>
        </p:txBody>
      </p:sp>
      <p:sp>
        <p:nvSpPr>
          <p:cNvPr id="5" name="Freeform 5"/>
          <p:cNvSpPr/>
          <p:nvPr/>
        </p:nvSpPr>
        <p:spPr>
          <a:xfrm>
            <a:off x="13299394" y="4098722"/>
            <a:ext cx="1099996" cy="899035"/>
          </a:xfrm>
          <a:custGeom>
            <a:avLst/>
            <a:gdLst/>
            <a:ahLst/>
            <a:cxnLst/>
            <a:rect l="l" t="t" r="r" b="b"/>
            <a:pathLst>
              <a:path w="1099996" h="899035">
                <a:moveTo>
                  <a:pt x="0" y="0"/>
                </a:moveTo>
                <a:lnTo>
                  <a:pt x="1099996" y="0"/>
                </a:lnTo>
                <a:lnTo>
                  <a:pt x="1099996" y="899035"/>
                </a:lnTo>
                <a:lnTo>
                  <a:pt x="0" y="899035"/>
                </a:lnTo>
                <a:lnTo>
                  <a:pt x="0" y="0"/>
                </a:lnTo>
                <a:close/>
              </a:path>
            </a:pathLst>
          </a:custGeom>
          <a:blipFill>
            <a:blip r:embed="rId4"/>
            <a:stretch>
              <a:fillRect/>
            </a:stretch>
          </a:blipFill>
        </p:spPr>
        <p:txBody>
          <a:bodyPr/>
          <a:lstStyle/>
          <a:p>
            <a:endParaRPr lang="en-US"/>
          </a:p>
        </p:txBody>
      </p:sp>
      <p:sp>
        <p:nvSpPr>
          <p:cNvPr id="6" name="Freeform 6"/>
          <p:cNvSpPr/>
          <p:nvPr/>
        </p:nvSpPr>
        <p:spPr>
          <a:xfrm>
            <a:off x="10362186" y="5143500"/>
            <a:ext cx="5874415" cy="1044778"/>
          </a:xfrm>
          <a:custGeom>
            <a:avLst/>
            <a:gdLst/>
            <a:ahLst/>
            <a:cxnLst/>
            <a:rect l="l" t="t" r="r" b="b"/>
            <a:pathLst>
              <a:path w="5874415" h="1044778">
                <a:moveTo>
                  <a:pt x="0" y="0"/>
                </a:moveTo>
                <a:lnTo>
                  <a:pt x="5874415" y="0"/>
                </a:lnTo>
                <a:lnTo>
                  <a:pt x="5874415" y="1044778"/>
                </a:lnTo>
                <a:lnTo>
                  <a:pt x="0" y="1044778"/>
                </a:lnTo>
                <a:lnTo>
                  <a:pt x="0" y="0"/>
                </a:lnTo>
                <a:close/>
              </a:path>
            </a:pathLst>
          </a:custGeom>
          <a:blipFill>
            <a:blip r:embed="rId5"/>
            <a:stretch>
              <a:fillRect/>
            </a:stretch>
          </a:blipFill>
        </p:spPr>
        <p:txBody>
          <a:bodyPr/>
          <a:lstStyle/>
          <a:p>
            <a:endParaRPr lang="en-US"/>
          </a:p>
        </p:txBody>
      </p:sp>
      <p:sp>
        <p:nvSpPr>
          <p:cNvPr id="7" name="Freeform 7"/>
          <p:cNvSpPr/>
          <p:nvPr/>
        </p:nvSpPr>
        <p:spPr>
          <a:xfrm>
            <a:off x="8963920" y="5143500"/>
            <a:ext cx="1141632" cy="1049379"/>
          </a:xfrm>
          <a:custGeom>
            <a:avLst/>
            <a:gdLst/>
            <a:ahLst/>
            <a:cxnLst/>
            <a:rect l="l" t="t" r="r" b="b"/>
            <a:pathLst>
              <a:path w="1141632" h="1049379">
                <a:moveTo>
                  <a:pt x="0" y="0"/>
                </a:moveTo>
                <a:lnTo>
                  <a:pt x="1141632" y="0"/>
                </a:lnTo>
                <a:lnTo>
                  <a:pt x="1141632" y="1049379"/>
                </a:lnTo>
                <a:lnTo>
                  <a:pt x="0" y="1049379"/>
                </a:lnTo>
                <a:lnTo>
                  <a:pt x="0" y="0"/>
                </a:lnTo>
                <a:close/>
              </a:path>
            </a:pathLst>
          </a:custGeom>
          <a:blipFill>
            <a:blip r:embed="rId6"/>
            <a:stretch>
              <a:fillRect/>
            </a:stretch>
          </a:blipFill>
        </p:spPr>
        <p:txBody>
          <a:bodyPr/>
          <a:lstStyle/>
          <a:p>
            <a:endParaRPr lang="en-US"/>
          </a:p>
        </p:txBody>
      </p:sp>
      <p:sp>
        <p:nvSpPr>
          <p:cNvPr id="8" name="Freeform 8"/>
          <p:cNvSpPr/>
          <p:nvPr/>
        </p:nvSpPr>
        <p:spPr>
          <a:xfrm>
            <a:off x="499535" y="8594351"/>
            <a:ext cx="12359231" cy="1327898"/>
          </a:xfrm>
          <a:custGeom>
            <a:avLst/>
            <a:gdLst/>
            <a:ahLst/>
            <a:cxnLst/>
            <a:rect l="l" t="t" r="r" b="b"/>
            <a:pathLst>
              <a:path w="12359231" h="1327898">
                <a:moveTo>
                  <a:pt x="0" y="0"/>
                </a:moveTo>
                <a:lnTo>
                  <a:pt x="12359231" y="0"/>
                </a:lnTo>
                <a:lnTo>
                  <a:pt x="12359231" y="1327898"/>
                </a:lnTo>
                <a:lnTo>
                  <a:pt x="0" y="1327898"/>
                </a:lnTo>
                <a:lnTo>
                  <a:pt x="0" y="0"/>
                </a:lnTo>
                <a:close/>
              </a:path>
            </a:pathLst>
          </a:custGeom>
          <a:blipFill>
            <a:blip r:embed="rId7"/>
            <a:stretch>
              <a:fillRect t="-4680" b="-4680"/>
            </a:stretch>
          </a:blipFill>
        </p:spPr>
        <p:txBody>
          <a:bodyPr/>
          <a:lstStyle/>
          <a:p>
            <a:endParaRPr lang="en-US"/>
          </a:p>
        </p:txBody>
      </p:sp>
      <p:sp>
        <p:nvSpPr>
          <p:cNvPr id="4" name="Freeform 4"/>
          <p:cNvSpPr/>
          <p:nvPr/>
        </p:nvSpPr>
        <p:spPr>
          <a:xfrm>
            <a:off x="2872205" y="1636973"/>
            <a:ext cx="12183429" cy="3051287"/>
          </a:xfrm>
          <a:custGeom>
            <a:avLst/>
            <a:gdLst/>
            <a:ahLst/>
            <a:cxnLst/>
            <a:rect l="l" t="t" r="r" b="b"/>
            <a:pathLst>
              <a:path w="12183429" h="3051287">
                <a:moveTo>
                  <a:pt x="0" y="0"/>
                </a:moveTo>
                <a:lnTo>
                  <a:pt x="12183429" y="0"/>
                </a:lnTo>
                <a:lnTo>
                  <a:pt x="12183429" y="3051287"/>
                </a:lnTo>
                <a:lnTo>
                  <a:pt x="0" y="3051287"/>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5" grpId="0" animBg="1"/>
      <p:bldP spid="6" grpId="0" animBg="1"/>
      <p:bldP spid="7" grpId="0" animBg="1"/>
      <p:bldP spid="8"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6703544" y="3737486"/>
            <a:ext cx="11858780" cy="6503959"/>
          </a:xfrm>
          <a:custGeom>
            <a:avLst/>
            <a:gdLst/>
            <a:ahLst/>
            <a:cxnLst/>
            <a:rect l="l" t="t" r="r" b="b"/>
            <a:pathLst>
              <a:path w="11858780" h="6503959">
                <a:moveTo>
                  <a:pt x="0" y="0"/>
                </a:moveTo>
                <a:lnTo>
                  <a:pt x="11858780" y="0"/>
                </a:lnTo>
                <a:lnTo>
                  <a:pt x="11858780" y="6503960"/>
                </a:lnTo>
                <a:lnTo>
                  <a:pt x="0" y="6503960"/>
                </a:lnTo>
                <a:lnTo>
                  <a:pt x="0" y="0"/>
                </a:lnTo>
                <a:close/>
              </a:path>
            </a:pathLst>
          </a:custGeom>
          <a:blipFill>
            <a:blip r:embed="rId3"/>
            <a:stretch>
              <a:fillRect l="-8719" t="-13247" r="-7926" b="-6337"/>
            </a:stretch>
          </a:blipFill>
          <a:ln w="38100" cap="rnd">
            <a:solidFill>
              <a:srgbClr val="000000"/>
            </a:solidFill>
            <a:prstDash val="solid"/>
            <a:round/>
          </a:ln>
        </p:spPr>
        <p:txBody>
          <a:bodyPr/>
          <a:lstStyle/>
          <a:p>
            <a:endParaRPr lang="en-US"/>
          </a:p>
        </p:txBody>
      </p:sp>
      <p:sp>
        <p:nvSpPr>
          <p:cNvPr id="4" name="Freeform 4"/>
          <p:cNvSpPr/>
          <p:nvPr/>
        </p:nvSpPr>
        <p:spPr>
          <a:xfrm>
            <a:off x="-205743" y="-411486"/>
            <a:ext cx="8583556" cy="4148973"/>
          </a:xfrm>
          <a:custGeom>
            <a:avLst/>
            <a:gdLst/>
            <a:ahLst/>
            <a:cxnLst/>
            <a:rect l="l" t="t" r="r" b="b"/>
            <a:pathLst>
              <a:path w="8583556" h="4148973">
                <a:moveTo>
                  <a:pt x="0" y="0"/>
                </a:moveTo>
                <a:lnTo>
                  <a:pt x="8583555" y="0"/>
                </a:lnTo>
                <a:lnTo>
                  <a:pt x="8583555" y="4148972"/>
                </a:lnTo>
                <a:lnTo>
                  <a:pt x="0" y="4148972"/>
                </a:lnTo>
                <a:lnTo>
                  <a:pt x="0" y="0"/>
                </a:lnTo>
                <a:close/>
              </a:path>
            </a:pathLst>
          </a:custGeom>
          <a:blipFill>
            <a:blip r:embed="rId4"/>
            <a:stretch>
              <a:fillRect l="-29011" t="-7112" r="-47105" b="-87211"/>
            </a:stretch>
          </a:blipFill>
          <a:ln w="38100" cap="rnd">
            <a:solidFill>
              <a:srgbClr val="000000"/>
            </a:solidFill>
            <a:prstDash val="solid"/>
            <a:round/>
          </a:ln>
        </p:spPr>
        <p:txBody>
          <a:bodyPr/>
          <a:lstStyle/>
          <a:p>
            <a:endParaRPr lang="en-US"/>
          </a:p>
        </p:txBody>
      </p:sp>
      <p:sp>
        <p:nvSpPr>
          <p:cNvPr id="5" name="TextBox 5"/>
          <p:cNvSpPr txBox="1"/>
          <p:nvPr/>
        </p:nvSpPr>
        <p:spPr>
          <a:xfrm>
            <a:off x="9352926" y="211461"/>
            <a:ext cx="8610460" cy="2882885"/>
          </a:xfrm>
          <a:prstGeom prst="rect">
            <a:avLst/>
          </a:prstGeom>
        </p:spPr>
        <p:txBody>
          <a:bodyPr lIns="0" tIns="0" rIns="0" bIns="0" rtlCol="0" anchor="t">
            <a:spAutoFit/>
          </a:bodyPr>
          <a:lstStyle/>
          <a:p>
            <a:pPr algn="ctr">
              <a:lnSpc>
                <a:spcPts val="7448"/>
              </a:lnSpc>
            </a:pPr>
            <a:r>
              <a:rPr lang="en-US" sz="5320" dirty="0">
                <a:solidFill>
                  <a:srgbClr val="FFFFFF"/>
                </a:solidFill>
                <a:latin typeface="Times New Roman"/>
                <a:ea typeface="Times New Roman"/>
                <a:cs typeface="Times New Roman"/>
                <a:sym typeface="Times New Roman"/>
              </a:rPr>
              <a:t>Real Time text and video-call Consultation with licensed expert vets </a:t>
            </a:r>
          </a:p>
        </p:txBody>
      </p:sp>
      <p:sp>
        <p:nvSpPr>
          <p:cNvPr id="6" name="Freeform 6"/>
          <p:cNvSpPr/>
          <p:nvPr/>
        </p:nvSpPr>
        <p:spPr>
          <a:xfrm>
            <a:off x="0" y="3989580"/>
            <a:ext cx="6703544" cy="5999771"/>
          </a:xfrm>
          <a:custGeom>
            <a:avLst/>
            <a:gdLst/>
            <a:ahLst/>
            <a:cxnLst/>
            <a:rect l="l" t="t" r="r" b="b"/>
            <a:pathLst>
              <a:path w="6703544" h="5999771">
                <a:moveTo>
                  <a:pt x="0" y="0"/>
                </a:moveTo>
                <a:lnTo>
                  <a:pt x="6703544" y="0"/>
                </a:lnTo>
                <a:lnTo>
                  <a:pt x="6703544" y="5999772"/>
                </a:lnTo>
                <a:lnTo>
                  <a:pt x="0" y="5999772"/>
                </a:lnTo>
                <a:lnTo>
                  <a:pt x="0" y="0"/>
                </a:lnTo>
                <a:close/>
              </a:path>
            </a:pathLst>
          </a:custGeom>
          <a:blipFill>
            <a:blip r:embed="rId5"/>
            <a:stretch>
              <a:fillRect l="-32242" r="-35173" b="-5175"/>
            </a:stretch>
          </a:blipFill>
          <a:ln w="38100" cap="rnd">
            <a:solidFill>
              <a:srgbClr val="000000"/>
            </a:solidFill>
            <a:prstDash val="solid"/>
            <a:round/>
          </a:ln>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8" presetClass="entr" presetSubtype="0" accel="50000" fill="hold" grpId="0" nodeType="withEffect">
                                  <p:stCondLst>
                                    <p:cond delay="0"/>
                                  </p:stCondLst>
                                  <p:iterate type="lt">
                                    <p:tmPct val="49814"/>
                                  </p:iterate>
                                  <p:childTnLst>
                                    <p:set>
                                      <p:cBhvr>
                                        <p:cTn id="24" dur="1" fill="hold">
                                          <p:stCondLst>
                                            <p:cond delay="0"/>
                                          </p:stCondLst>
                                        </p:cTn>
                                        <p:tgtEl>
                                          <p:spTgt spid="5"/>
                                        </p:tgtEl>
                                        <p:attrNameLst>
                                          <p:attrName>style.visibility</p:attrName>
                                        </p:attrNameLst>
                                      </p:cBhvr>
                                      <p:to>
                                        <p:strVal val="visible"/>
                                      </p:to>
                                    </p:set>
                                    <p:set>
                                      <p:cBhvr>
                                        <p:cTn id="25" dur="46" fill="hold">
                                          <p:stCondLst>
                                            <p:cond delay="0"/>
                                          </p:stCondLst>
                                        </p:cTn>
                                        <p:tgtEl>
                                          <p:spTgt spid="5"/>
                                        </p:tgtEl>
                                        <p:attrNameLst>
                                          <p:attrName>style.rotation</p:attrName>
                                        </p:attrNameLst>
                                      </p:cBhvr>
                                      <p:to>
                                        <p:strVal val="-45.0"/>
                                      </p:to>
                                    </p:set>
                                    <p:anim calcmode="lin" valueType="num">
                                      <p:cBhvr>
                                        <p:cTn id="26" dur="46" fill="hold">
                                          <p:stCondLst>
                                            <p:cond delay="46"/>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27" dur="46"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28" dur="2" decel="50000" autoRev="1" fill="hold">
                                          <p:stCondLst>
                                            <p:cond delay="46"/>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9" dur="1" fill="hold">
                                          <p:stCondLst>
                                            <p:cond delay="99"/>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0" y="3856617"/>
            <a:ext cx="10245162" cy="7099781"/>
          </a:xfrm>
          <a:custGeom>
            <a:avLst/>
            <a:gdLst/>
            <a:ahLst/>
            <a:cxnLst/>
            <a:rect l="l" t="t" r="r" b="b"/>
            <a:pathLst>
              <a:path w="10245162" h="7099781">
                <a:moveTo>
                  <a:pt x="0" y="0"/>
                </a:moveTo>
                <a:lnTo>
                  <a:pt x="10245162" y="0"/>
                </a:lnTo>
                <a:lnTo>
                  <a:pt x="10245162" y="7099780"/>
                </a:lnTo>
                <a:lnTo>
                  <a:pt x="0" y="7099780"/>
                </a:lnTo>
                <a:lnTo>
                  <a:pt x="0" y="0"/>
                </a:lnTo>
                <a:close/>
              </a:path>
            </a:pathLst>
          </a:custGeom>
          <a:blipFill>
            <a:blip r:embed="rId3"/>
            <a:stretch>
              <a:fillRect l="-25680" t="-11160" r="-20682"/>
            </a:stretch>
          </a:blipFill>
          <a:ln w="38100" cap="rnd">
            <a:solidFill>
              <a:srgbClr val="000000"/>
            </a:solidFill>
            <a:prstDash val="solid"/>
            <a:round/>
          </a:ln>
        </p:spPr>
        <p:txBody>
          <a:bodyPr/>
          <a:lstStyle/>
          <a:p>
            <a:endParaRPr lang="en-US"/>
          </a:p>
        </p:txBody>
      </p:sp>
      <p:sp>
        <p:nvSpPr>
          <p:cNvPr id="4" name="Freeform 4"/>
          <p:cNvSpPr/>
          <p:nvPr/>
        </p:nvSpPr>
        <p:spPr>
          <a:xfrm>
            <a:off x="6962152" y="-49157"/>
            <a:ext cx="11325848" cy="3905774"/>
          </a:xfrm>
          <a:custGeom>
            <a:avLst/>
            <a:gdLst/>
            <a:ahLst/>
            <a:cxnLst/>
            <a:rect l="l" t="t" r="r" b="b"/>
            <a:pathLst>
              <a:path w="11325848" h="3905774">
                <a:moveTo>
                  <a:pt x="0" y="0"/>
                </a:moveTo>
                <a:lnTo>
                  <a:pt x="11325848" y="0"/>
                </a:lnTo>
                <a:lnTo>
                  <a:pt x="11325848" y="3905774"/>
                </a:lnTo>
                <a:lnTo>
                  <a:pt x="0" y="3905774"/>
                </a:lnTo>
                <a:lnTo>
                  <a:pt x="0" y="0"/>
                </a:lnTo>
                <a:close/>
              </a:path>
            </a:pathLst>
          </a:custGeom>
          <a:blipFill>
            <a:blip r:embed="rId4"/>
            <a:stretch>
              <a:fillRect l="-22577" t="-24075" r="-25085" b="-103295"/>
            </a:stretch>
          </a:blipFill>
          <a:ln w="38100" cap="rnd">
            <a:solidFill>
              <a:srgbClr val="000000"/>
            </a:solidFill>
            <a:prstDash val="solid"/>
            <a:round/>
          </a:ln>
        </p:spPr>
        <p:txBody>
          <a:bodyPr/>
          <a:lstStyle/>
          <a:p>
            <a:endParaRPr lang="en-US"/>
          </a:p>
        </p:txBody>
      </p:sp>
      <p:sp>
        <p:nvSpPr>
          <p:cNvPr id="5" name="TextBox 5"/>
          <p:cNvSpPr txBox="1"/>
          <p:nvPr/>
        </p:nvSpPr>
        <p:spPr>
          <a:xfrm>
            <a:off x="304459" y="564127"/>
            <a:ext cx="6499842" cy="2536331"/>
          </a:xfrm>
          <a:prstGeom prst="rect">
            <a:avLst/>
          </a:prstGeom>
        </p:spPr>
        <p:txBody>
          <a:bodyPr lIns="0" tIns="0" rIns="0" bIns="0" rtlCol="0" anchor="t">
            <a:spAutoFit/>
          </a:bodyPr>
          <a:lstStyle/>
          <a:p>
            <a:pPr algn="ctr">
              <a:lnSpc>
                <a:spcPts val="4938"/>
              </a:lnSpc>
            </a:pPr>
            <a:r>
              <a:rPr lang="en-US" sz="3527" dirty="0">
                <a:solidFill>
                  <a:srgbClr val="FFFFFF"/>
                </a:solidFill>
                <a:latin typeface="Times New Roman"/>
                <a:ea typeface="Times New Roman"/>
                <a:cs typeface="Times New Roman"/>
                <a:sym typeface="Times New Roman"/>
              </a:rPr>
              <a:t>Vet Locator provides map with routes to near vet clinics allowing timely medical attention in emergency cases.</a:t>
            </a:r>
          </a:p>
        </p:txBody>
      </p:sp>
      <p:sp>
        <p:nvSpPr>
          <p:cNvPr id="6" name="TextBox 6"/>
          <p:cNvSpPr txBox="1"/>
          <p:nvPr/>
        </p:nvSpPr>
        <p:spPr>
          <a:xfrm>
            <a:off x="11327940" y="5699771"/>
            <a:ext cx="5931360" cy="2100369"/>
          </a:xfrm>
          <a:prstGeom prst="rect">
            <a:avLst/>
          </a:prstGeom>
        </p:spPr>
        <p:txBody>
          <a:bodyPr lIns="0" tIns="0" rIns="0" bIns="0" rtlCol="0" anchor="t">
            <a:spAutoFit/>
          </a:bodyPr>
          <a:lstStyle/>
          <a:p>
            <a:pPr algn="ctr">
              <a:lnSpc>
                <a:spcPts val="5445"/>
              </a:lnSpc>
            </a:pPr>
            <a:r>
              <a:rPr lang="en-US" sz="3889" dirty="0">
                <a:solidFill>
                  <a:srgbClr val="FFFFFF"/>
                </a:solidFill>
                <a:latin typeface="Times New Roman"/>
                <a:ea typeface="Times New Roman"/>
                <a:cs typeface="Times New Roman"/>
                <a:sym typeface="Times New Roman"/>
              </a:rPr>
              <a:t>Pet Encyclopedia providing useful info on proper petkeeping.</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
                                        </p:tgtEl>
                                      </p:cBhvr>
                                    </p:animEffect>
                                  </p:childTnLst>
                                </p:cTn>
                              </p:par>
                              <p:par>
                                <p:cTn id="25" presetID="15"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4"/>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 calcmode="lin" valueType="num">
                                      <p:cBhvr>
                                        <p:cTn id="3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0" y="0"/>
            <a:ext cx="9144000" cy="4904311"/>
          </a:xfrm>
          <a:custGeom>
            <a:avLst/>
            <a:gdLst/>
            <a:ahLst/>
            <a:cxnLst/>
            <a:rect l="l" t="t" r="r" b="b"/>
            <a:pathLst>
              <a:path w="9144000" h="4904311">
                <a:moveTo>
                  <a:pt x="0" y="0"/>
                </a:moveTo>
                <a:lnTo>
                  <a:pt x="9144000" y="0"/>
                </a:lnTo>
                <a:lnTo>
                  <a:pt x="9144000" y="4904311"/>
                </a:lnTo>
                <a:lnTo>
                  <a:pt x="0" y="4904311"/>
                </a:lnTo>
                <a:lnTo>
                  <a:pt x="0" y="0"/>
                </a:lnTo>
                <a:close/>
              </a:path>
            </a:pathLst>
          </a:custGeom>
          <a:blipFill>
            <a:blip r:embed="rId3"/>
            <a:stretch>
              <a:fillRect l="-25552" t="-14620" r="-26375" b="-35795"/>
            </a:stretch>
          </a:blipFill>
          <a:ln w="38100" cap="rnd">
            <a:solidFill>
              <a:srgbClr val="000000"/>
            </a:solidFill>
            <a:prstDash val="solid"/>
            <a:round/>
          </a:ln>
        </p:spPr>
        <p:txBody>
          <a:bodyPr/>
          <a:lstStyle/>
          <a:p>
            <a:endParaRPr lang="en-US"/>
          </a:p>
        </p:txBody>
      </p:sp>
      <p:sp>
        <p:nvSpPr>
          <p:cNvPr id="4" name="Freeform 4"/>
          <p:cNvSpPr/>
          <p:nvPr/>
        </p:nvSpPr>
        <p:spPr>
          <a:xfrm>
            <a:off x="9144000" y="2614973"/>
            <a:ext cx="9144000" cy="7672027"/>
          </a:xfrm>
          <a:custGeom>
            <a:avLst/>
            <a:gdLst/>
            <a:ahLst/>
            <a:cxnLst/>
            <a:rect l="l" t="t" r="r" b="b"/>
            <a:pathLst>
              <a:path w="9144000" h="7672027">
                <a:moveTo>
                  <a:pt x="0" y="0"/>
                </a:moveTo>
                <a:lnTo>
                  <a:pt x="9144000" y="0"/>
                </a:lnTo>
                <a:lnTo>
                  <a:pt x="9144000" y="7672027"/>
                </a:lnTo>
                <a:lnTo>
                  <a:pt x="0" y="7672027"/>
                </a:lnTo>
                <a:lnTo>
                  <a:pt x="0" y="0"/>
                </a:lnTo>
                <a:close/>
              </a:path>
            </a:pathLst>
          </a:custGeom>
          <a:blipFill>
            <a:blip r:embed="rId4"/>
            <a:stretch>
              <a:fillRect l="-38789" t="-12228" r="-39589"/>
            </a:stretch>
          </a:blipFill>
          <a:ln w="38100" cap="rnd">
            <a:solidFill>
              <a:srgbClr val="000000"/>
            </a:solidFill>
            <a:prstDash val="solid"/>
            <a:round/>
          </a:ln>
        </p:spPr>
        <p:txBody>
          <a:bodyPr/>
          <a:lstStyle/>
          <a:p>
            <a:endParaRPr lang="en-US"/>
          </a:p>
        </p:txBody>
      </p:sp>
      <p:sp>
        <p:nvSpPr>
          <p:cNvPr id="5" name="TextBox 5"/>
          <p:cNvSpPr txBox="1"/>
          <p:nvPr/>
        </p:nvSpPr>
        <p:spPr>
          <a:xfrm>
            <a:off x="1495795" y="5248274"/>
            <a:ext cx="5352154" cy="4010026"/>
          </a:xfrm>
          <a:prstGeom prst="rect">
            <a:avLst/>
          </a:prstGeom>
        </p:spPr>
        <p:txBody>
          <a:bodyPr lIns="0" tIns="0" rIns="0" bIns="0" rtlCol="0" anchor="t">
            <a:spAutoFit/>
          </a:bodyPr>
          <a:lstStyle/>
          <a:p>
            <a:pPr algn="ctr">
              <a:lnSpc>
                <a:spcPts val="6299"/>
              </a:lnSpc>
            </a:pPr>
            <a:r>
              <a:rPr lang="en-US" sz="4499" dirty="0">
                <a:solidFill>
                  <a:srgbClr val="FFFFFF"/>
                </a:solidFill>
                <a:latin typeface="Times New Roman"/>
                <a:ea typeface="Times New Roman"/>
                <a:cs typeface="Times New Roman"/>
                <a:sym typeface="Times New Roman"/>
              </a:rPr>
              <a:t>Pet Profile management allowing users to store important details regarding their pets.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11242185" y="0"/>
            <a:ext cx="5560152" cy="10287000"/>
          </a:xfrm>
          <a:custGeom>
            <a:avLst/>
            <a:gdLst/>
            <a:ahLst/>
            <a:cxnLst/>
            <a:rect l="l" t="t" r="r" b="b"/>
            <a:pathLst>
              <a:path w="5560152" h="10287000">
                <a:moveTo>
                  <a:pt x="0" y="0"/>
                </a:moveTo>
                <a:lnTo>
                  <a:pt x="5560152" y="0"/>
                </a:lnTo>
                <a:lnTo>
                  <a:pt x="5560152" y="10287000"/>
                </a:lnTo>
                <a:lnTo>
                  <a:pt x="0" y="10287000"/>
                </a:lnTo>
                <a:lnTo>
                  <a:pt x="0" y="0"/>
                </a:lnTo>
                <a:close/>
              </a:path>
            </a:pathLst>
          </a:custGeom>
          <a:blipFill>
            <a:blip r:embed="rId3"/>
            <a:stretch>
              <a:fillRect/>
            </a:stretch>
          </a:blipFill>
          <a:ln w="38100" cap="rnd">
            <a:solidFill>
              <a:srgbClr val="000000"/>
            </a:solidFill>
            <a:prstDash val="solid"/>
            <a:round/>
          </a:ln>
        </p:spPr>
        <p:txBody>
          <a:bodyPr/>
          <a:lstStyle/>
          <a:p>
            <a:endParaRPr lang="en-US"/>
          </a:p>
        </p:txBody>
      </p:sp>
      <p:sp>
        <p:nvSpPr>
          <p:cNvPr id="4" name="Freeform 4"/>
          <p:cNvSpPr/>
          <p:nvPr/>
        </p:nvSpPr>
        <p:spPr>
          <a:xfrm>
            <a:off x="440447" y="1690611"/>
            <a:ext cx="5321342" cy="2735654"/>
          </a:xfrm>
          <a:custGeom>
            <a:avLst/>
            <a:gdLst/>
            <a:ahLst/>
            <a:cxnLst/>
            <a:rect l="l" t="t" r="r" b="b"/>
            <a:pathLst>
              <a:path w="5321342" h="2735654">
                <a:moveTo>
                  <a:pt x="0" y="0"/>
                </a:moveTo>
                <a:lnTo>
                  <a:pt x="5321343" y="0"/>
                </a:lnTo>
                <a:lnTo>
                  <a:pt x="5321343" y="2735654"/>
                </a:lnTo>
                <a:lnTo>
                  <a:pt x="0" y="2735654"/>
                </a:lnTo>
                <a:lnTo>
                  <a:pt x="0" y="0"/>
                </a:lnTo>
                <a:close/>
              </a:path>
            </a:pathLst>
          </a:custGeom>
          <a:blipFill>
            <a:blip r:embed="rId4"/>
            <a:stretch>
              <a:fillRect r="-173318"/>
            </a:stretch>
          </a:blipFill>
        </p:spPr>
        <p:txBody>
          <a:bodyPr/>
          <a:lstStyle/>
          <a:p>
            <a:endParaRPr lang="en-US"/>
          </a:p>
        </p:txBody>
      </p:sp>
      <p:sp>
        <p:nvSpPr>
          <p:cNvPr id="5" name="Freeform 5"/>
          <p:cNvSpPr/>
          <p:nvPr/>
        </p:nvSpPr>
        <p:spPr>
          <a:xfrm>
            <a:off x="1691804" y="4946195"/>
            <a:ext cx="9164333" cy="2735654"/>
          </a:xfrm>
          <a:custGeom>
            <a:avLst/>
            <a:gdLst/>
            <a:ahLst/>
            <a:cxnLst/>
            <a:rect l="l" t="t" r="r" b="b"/>
            <a:pathLst>
              <a:path w="9164333" h="2735654">
                <a:moveTo>
                  <a:pt x="0" y="0"/>
                </a:moveTo>
                <a:lnTo>
                  <a:pt x="9164332" y="0"/>
                </a:lnTo>
                <a:lnTo>
                  <a:pt x="9164332" y="2735654"/>
                </a:lnTo>
                <a:lnTo>
                  <a:pt x="0" y="2735654"/>
                </a:lnTo>
                <a:lnTo>
                  <a:pt x="0" y="0"/>
                </a:lnTo>
                <a:close/>
              </a:path>
            </a:pathLst>
          </a:custGeom>
          <a:blipFill>
            <a:blip r:embed="rId4"/>
            <a:stretch>
              <a:fillRect l="-58704"/>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TextBox 3"/>
          <p:cNvSpPr txBox="1"/>
          <p:nvPr/>
        </p:nvSpPr>
        <p:spPr>
          <a:xfrm>
            <a:off x="211765" y="1378700"/>
            <a:ext cx="17864470" cy="8530268"/>
          </a:xfrm>
          <a:prstGeom prst="rect">
            <a:avLst/>
          </a:prstGeom>
        </p:spPr>
        <p:txBody>
          <a:bodyPr lIns="0" tIns="0" rIns="0" bIns="0" rtlCol="0" anchor="t">
            <a:spAutoFit/>
          </a:bodyPr>
          <a:lstStyle/>
          <a:p>
            <a:pPr algn="l">
              <a:lnSpc>
                <a:spcPts val="5218"/>
              </a:lnSpc>
            </a:pPr>
            <a:r>
              <a:rPr lang="en-US" sz="3433" b="1" dirty="0">
                <a:solidFill>
                  <a:srgbClr val="FFFFFF"/>
                </a:solidFill>
                <a:latin typeface="Times New Roman Bold"/>
                <a:ea typeface="Times New Roman Bold"/>
                <a:cs typeface="Times New Roman Bold"/>
                <a:sym typeface="Times New Roman Bold"/>
              </a:rPr>
              <a:t>1. Adapts to India's PDPB (Personal Data Protection Bill):</a:t>
            </a:r>
            <a:r>
              <a:rPr lang="en-US" sz="3433" dirty="0">
                <a:solidFill>
                  <a:srgbClr val="FFFFFF"/>
                </a:solidFill>
                <a:latin typeface="Times New Roman"/>
                <a:ea typeface="Times New Roman"/>
                <a:cs typeface="Times New Roman"/>
                <a:sym typeface="Times New Roman"/>
              </a:rPr>
              <a:t> Familiar care is designed in accordance with India's Protection of Personal Data, ensuring that all individual and sensitive information including Pet Health Records and User Identities remains secure.</a:t>
            </a:r>
          </a:p>
          <a:p>
            <a:pPr algn="l">
              <a:lnSpc>
                <a:spcPts val="5218"/>
              </a:lnSpc>
            </a:pPr>
            <a:r>
              <a:rPr lang="en-US" sz="3433" dirty="0">
                <a:solidFill>
                  <a:srgbClr val="FFFFFF"/>
                </a:solidFill>
                <a:latin typeface="Times New Roman"/>
                <a:ea typeface="Times New Roman"/>
                <a:cs typeface="Times New Roman"/>
                <a:sym typeface="Times New Roman"/>
              </a:rPr>
              <a:t>2.</a:t>
            </a:r>
            <a:r>
              <a:rPr lang="en-US" sz="3433" b="1" dirty="0">
                <a:solidFill>
                  <a:srgbClr val="FFFFFF"/>
                </a:solidFill>
                <a:latin typeface="Times New Roman Bold"/>
                <a:ea typeface="Times New Roman Bold"/>
                <a:cs typeface="Times New Roman Bold"/>
                <a:sym typeface="Times New Roman Bold"/>
              </a:rPr>
              <a:t>Ad-free experience:</a:t>
            </a:r>
            <a:r>
              <a:rPr lang="en-US" sz="3433" dirty="0">
                <a:solidFill>
                  <a:srgbClr val="FFFFFF"/>
                </a:solidFill>
                <a:latin typeface="Times New Roman"/>
                <a:ea typeface="Times New Roman"/>
                <a:cs typeface="Times New Roman"/>
                <a:sym typeface="Times New Roman"/>
              </a:rPr>
              <a:t> The application is also ad-free, which allows for an uninterrupted and trust-based user experience.</a:t>
            </a:r>
          </a:p>
          <a:p>
            <a:pPr algn="l">
              <a:lnSpc>
                <a:spcPts val="5218"/>
              </a:lnSpc>
            </a:pPr>
            <a:r>
              <a:rPr lang="en-US" sz="3433" b="1" dirty="0">
                <a:solidFill>
                  <a:srgbClr val="FFFFFF"/>
                </a:solidFill>
                <a:latin typeface="Times New Roman Bold"/>
                <a:ea typeface="Times New Roman Bold"/>
                <a:cs typeface="Times New Roman Bold"/>
                <a:sym typeface="Times New Roman Bold"/>
              </a:rPr>
              <a:t>3.Informed consent is required:</a:t>
            </a:r>
            <a:r>
              <a:rPr lang="en-US" sz="3433" dirty="0">
                <a:solidFill>
                  <a:srgbClr val="FFFFFF"/>
                </a:solidFill>
                <a:latin typeface="Times New Roman"/>
                <a:ea typeface="Times New Roman"/>
                <a:cs typeface="Times New Roman"/>
                <a:sym typeface="Times New Roman"/>
              </a:rPr>
              <a:t> A consent form or pop-up is displayed during registration or boarding, and ensures that users agree on terms and privacy rules. This confirms that the app is legally obedient and morally transparent.</a:t>
            </a:r>
          </a:p>
          <a:p>
            <a:pPr algn="l">
              <a:lnSpc>
                <a:spcPts val="5218"/>
              </a:lnSpc>
            </a:pPr>
            <a:r>
              <a:rPr lang="en-US" sz="3433" b="1" dirty="0">
                <a:solidFill>
                  <a:srgbClr val="FFFFFF"/>
                </a:solidFill>
                <a:latin typeface="Times New Roman Bold"/>
                <a:ea typeface="Times New Roman Bold"/>
                <a:cs typeface="Times New Roman Bold"/>
                <a:sym typeface="Times New Roman Bold"/>
              </a:rPr>
              <a:t>4.Clear Disclaimer</a:t>
            </a:r>
            <a:r>
              <a:rPr lang="en-US" sz="3433" dirty="0">
                <a:solidFill>
                  <a:srgbClr val="FFFFFF"/>
                </a:solidFill>
                <a:latin typeface="Times New Roman"/>
                <a:ea typeface="Times New Roman"/>
                <a:cs typeface="Times New Roman"/>
                <a:sym typeface="Times New Roman"/>
              </a:rPr>
              <a:t>: The AI symptom-analysis chatbot cannot be used as a substitute for medical consultation as it is only providing a rough diagnosis based on the user inputted symptoms.</a:t>
            </a:r>
          </a:p>
          <a:p>
            <a:pPr algn="l">
              <a:lnSpc>
                <a:spcPts val="5065"/>
              </a:lnSpc>
            </a:pPr>
            <a:r>
              <a:rPr lang="en-US" sz="3332" b="1" dirty="0">
                <a:solidFill>
                  <a:srgbClr val="FFFFFF"/>
                </a:solidFill>
                <a:latin typeface="Times New Roman Bold"/>
                <a:ea typeface="Times New Roman Bold"/>
                <a:cs typeface="Times New Roman Bold"/>
                <a:sym typeface="Times New Roman Bold"/>
              </a:rPr>
              <a:t>5</a:t>
            </a:r>
            <a:r>
              <a:rPr lang="en-US" sz="3332" dirty="0">
                <a:solidFill>
                  <a:srgbClr val="FFFFFF"/>
                </a:solidFill>
                <a:latin typeface="Times New Roman"/>
                <a:ea typeface="Times New Roman"/>
                <a:cs typeface="Times New Roman"/>
                <a:sym typeface="Times New Roman"/>
              </a:rPr>
              <a:t>.</a:t>
            </a:r>
            <a:r>
              <a:rPr lang="en-US" sz="3332" b="1" dirty="0">
                <a:solidFill>
                  <a:srgbClr val="FFFFFF"/>
                </a:solidFill>
                <a:latin typeface="Times New Roman Bold"/>
                <a:ea typeface="Times New Roman Bold"/>
                <a:cs typeface="Times New Roman Bold"/>
                <a:sym typeface="Times New Roman Bold"/>
              </a:rPr>
              <a:t>Liscenced Medical staff:</a:t>
            </a:r>
            <a:r>
              <a:rPr lang="en-US" sz="3332" dirty="0">
                <a:solidFill>
                  <a:srgbClr val="FFFFFF"/>
                </a:solidFill>
                <a:latin typeface="Times New Roman"/>
                <a:ea typeface="Times New Roman"/>
                <a:cs typeface="Times New Roman"/>
                <a:sym typeface="Times New Roman"/>
              </a:rPr>
              <a:t> The veterinarians who are employed for consultations have an approved license from the Veterinary Council of India (VCI) under the Indian Veterinary Council Act, 1984.</a:t>
            </a:r>
          </a:p>
          <a:p>
            <a:pPr algn="l">
              <a:lnSpc>
                <a:spcPts val="5065"/>
              </a:lnSpc>
            </a:pPr>
            <a:r>
              <a:rPr lang="en-US" sz="3332" dirty="0">
                <a:solidFill>
                  <a:srgbClr val="FFFFFF"/>
                </a:solidFill>
                <a:latin typeface="Times New Roman"/>
                <a:ea typeface="Times New Roman"/>
                <a:cs typeface="Times New Roman"/>
                <a:sym typeface="Times New Roman"/>
              </a:rPr>
              <a:t>6. All features of the application are in accordance with the Animal Welfare board of India.</a:t>
            </a:r>
          </a:p>
        </p:txBody>
      </p:sp>
      <p:sp>
        <p:nvSpPr>
          <p:cNvPr id="4" name="Freeform 4"/>
          <p:cNvSpPr/>
          <p:nvPr/>
        </p:nvSpPr>
        <p:spPr>
          <a:xfrm>
            <a:off x="211765" y="53322"/>
            <a:ext cx="13196281" cy="1506353"/>
          </a:xfrm>
          <a:custGeom>
            <a:avLst/>
            <a:gdLst/>
            <a:ahLst/>
            <a:cxnLst/>
            <a:rect l="l" t="t" r="r" b="b"/>
            <a:pathLst>
              <a:path w="13196281" h="1506353">
                <a:moveTo>
                  <a:pt x="0" y="0"/>
                </a:moveTo>
                <a:lnTo>
                  <a:pt x="13196281" y="0"/>
                </a:lnTo>
                <a:lnTo>
                  <a:pt x="13196281" y="1506353"/>
                </a:lnTo>
                <a:lnTo>
                  <a:pt x="0" y="1506353"/>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391086" y="185766"/>
            <a:ext cx="11473137" cy="2667236"/>
          </a:xfrm>
          <a:custGeom>
            <a:avLst/>
            <a:gdLst/>
            <a:ahLst/>
            <a:cxnLst/>
            <a:rect l="l" t="t" r="r" b="b"/>
            <a:pathLst>
              <a:path w="11473137" h="2667236">
                <a:moveTo>
                  <a:pt x="0" y="0"/>
                </a:moveTo>
                <a:lnTo>
                  <a:pt x="11473137" y="0"/>
                </a:lnTo>
                <a:lnTo>
                  <a:pt x="11473137" y="2667236"/>
                </a:lnTo>
                <a:lnTo>
                  <a:pt x="0" y="266723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0" y="2914967"/>
            <a:ext cx="18288000" cy="5527041"/>
          </a:xfrm>
          <a:prstGeom prst="rect">
            <a:avLst/>
          </a:prstGeom>
        </p:spPr>
        <p:txBody>
          <a:bodyPr lIns="0" tIns="0" rIns="0" bIns="0" rtlCol="0" anchor="t">
            <a:spAutoFit/>
          </a:bodyPr>
          <a:lstStyle/>
          <a:p>
            <a:pPr marL="949954" lvl="1" indent="-474977" algn="l">
              <a:lnSpc>
                <a:spcPts val="6159"/>
              </a:lnSpc>
              <a:buFont typeface="Arial"/>
              <a:buChar char="•"/>
            </a:pPr>
            <a:r>
              <a:rPr lang="en-US" sz="4399" b="1" dirty="0">
                <a:solidFill>
                  <a:srgbClr val="FFFFFF"/>
                </a:solidFill>
                <a:latin typeface="Times New Roman Bold"/>
                <a:ea typeface="Times New Roman Bold"/>
                <a:cs typeface="Times New Roman Bold"/>
                <a:sym typeface="Times New Roman Bold"/>
              </a:rPr>
              <a:t>Pet Owners(Urban &amp; semi-urban sector)</a:t>
            </a:r>
            <a:r>
              <a:rPr lang="en-US" sz="4399" dirty="0">
                <a:solidFill>
                  <a:srgbClr val="FFFFFF"/>
                </a:solidFill>
                <a:latin typeface="Times New Roman"/>
                <a:ea typeface="Times New Roman"/>
                <a:cs typeface="Times New Roman"/>
                <a:sym typeface="Times New Roman"/>
              </a:rPr>
              <a:t>: useful for first-time owners and busy professionals who need fast and reliable pet health advice.</a:t>
            </a:r>
          </a:p>
          <a:p>
            <a:pPr marL="949954" lvl="1" indent="-474977" algn="l">
              <a:lnSpc>
                <a:spcPts val="6159"/>
              </a:lnSpc>
              <a:buFont typeface="Arial"/>
              <a:buChar char="•"/>
            </a:pPr>
            <a:r>
              <a:rPr lang="en-US" sz="4399" b="1" dirty="0">
                <a:solidFill>
                  <a:srgbClr val="FFFFFF"/>
                </a:solidFill>
                <a:latin typeface="Times New Roman Bold"/>
                <a:ea typeface="Times New Roman Bold"/>
                <a:cs typeface="Times New Roman Bold"/>
                <a:sym typeface="Times New Roman Bold"/>
              </a:rPr>
              <a:t>Livestock Owners (Rural &amp; Agricultural Sector)</a:t>
            </a:r>
            <a:r>
              <a:rPr lang="en-US" sz="4399" dirty="0">
                <a:solidFill>
                  <a:srgbClr val="FFFFFF"/>
                </a:solidFill>
                <a:latin typeface="Times New Roman"/>
                <a:ea typeface="Times New Roman"/>
                <a:cs typeface="Times New Roman"/>
                <a:sym typeface="Times New Roman"/>
              </a:rPr>
              <a:t>: Farmers with livestock in rural areas often face vet shortages or distance challenges and need early disease detection and immediate guidance.</a:t>
            </a:r>
          </a:p>
          <a:p>
            <a:pPr marL="949954" lvl="1" indent="-474977" algn="l">
              <a:lnSpc>
                <a:spcPts val="6159"/>
              </a:lnSpc>
              <a:buFont typeface="Arial"/>
              <a:buChar char="•"/>
            </a:pPr>
            <a:r>
              <a:rPr lang="en-US" sz="4399" b="1" dirty="0">
                <a:solidFill>
                  <a:srgbClr val="FFFFFF"/>
                </a:solidFill>
                <a:latin typeface="Times New Roman Bold"/>
                <a:ea typeface="Times New Roman Bold"/>
                <a:cs typeface="Times New Roman Bold"/>
                <a:sym typeface="Times New Roman Bold"/>
              </a:rPr>
              <a:t>NGOs &amp; Animal Welfare Groups:</a:t>
            </a:r>
            <a:r>
              <a:rPr lang="en-US" sz="4399" dirty="0">
                <a:solidFill>
                  <a:srgbClr val="FFFFFF"/>
                </a:solidFill>
                <a:latin typeface="Times New Roman"/>
                <a:ea typeface="Times New Roman"/>
                <a:cs typeface="Times New Roman"/>
                <a:sym typeface="Times New Roman"/>
              </a:rPr>
              <a:t> Organizations involved in animal rescue, stray care, rehab.</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50" fill="hold"/>
                                        <p:tgtEl>
                                          <p:spTgt spid="4"/>
                                        </p:tgtEl>
                                        <p:attrNameLst>
                                          <p:attrName>ppt_y</p:attrName>
                                        </p:attrNameLst>
                                      </p:cBhvr>
                                      <p:tavLst>
                                        <p:tav tm="0">
                                          <p:val>
                                            <p:strVal val="#ppt_y"/>
                                          </p:val>
                                        </p:tav>
                                        <p:tav tm="100000">
                                          <p:val>
                                            <p:strVal val="#ppt_y"/>
                                          </p:val>
                                        </p:tav>
                                      </p:tavLst>
                                    </p:anim>
                                    <p:anim calcmode="lin" valueType="num">
                                      <p:cBhvr>
                                        <p:cTn id="14" dur="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231189" y="99026"/>
            <a:ext cx="11301259" cy="1878834"/>
          </a:xfrm>
          <a:custGeom>
            <a:avLst/>
            <a:gdLst/>
            <a:ahLst/>
            <a:cxnLst/>
            <a:rect l="l" t="t" r="r" b="b"/>
            <a:pathLst>
              <a:path w="11301259" h="1878834">
                <a:moveTo>
                  <a:pt x="0" y="0"/>
                </a:moveTo>
                <a:lnTo>
                  <a:pt x="11301259" y="0"/>
                </a:lnTo>
                <a:lnTo>
                  <a:pt x="11301259" y="1878834"/>
                </a:lnTo>
                <a:lnTo>
                  <a:pt x="0" y="187883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31189" y="2056625"/>
            <a:ext cx="17825622" cy="7910195"/>
          </a:xfrm>
          <a:prstGeom prst="rect">
            <a:avLst/>
          </a:prstGeom>
        </p:spPr>
        <p:txBody>
          <a:bodyPr lIns="0" tIns="0" rIns="0" bIns="0" rtlCol="0" anchor="t">
            <a:spAutoFit/>
          </a:bodyPr>
          <a:lstStyle/>
          <a:p>
            <a:pPr algn="l">
              <a:lnSpc>
                <a:spcPts val="4480"/>
              </a:lnSpc>
            </a:pPr>
            <a:r>
              <a:rPr lang="en-US" sz="3200" dirty="0">
                <a:solidFill>
                  <a:srgbClr val="FFFFFF"/>
                </a:solidFill>
                <a:latin typeface="Times New Roman"/>
                <a:ea typeface="Times New Roman"/>
                <a:cs typeface="Times New Roman"/>
                <a:sym typeface="Times New Roman"/>
              </a:rPr>
              <a:t>1.</a:t>
            </a:r>
            <a:r>
              <a:rPr lang="en-US" sz="3200" b="1" dirty="0">
                <a:solidFill>
                  <a:srgbClr val="FFFFFF"/>
                </a:solidFill>
                <a:latin typeface="Times New Roman Bold"/>
                <a:ea typeface="Times New Roman Bold"/>
                <a:cs typeface="Times New Roman Bold"/>
                <a:sym typeface="Times New Roman Bold"/>
              </a:rPr>
              <a:t>Veterinary Telemedicine: A Literature Review by Lori Massin Teller &amp; Heather K. Moberly:</a:t>
            </a:r>
            <a:r>
              <a:rPr lang="en-US" sz="3200" dirty="0">
                <a:solidFill>
                  <a:srgbClr val="FFFFFF"/>
                </a:solidFill>
                <a:latin typeface="Times New Roman"/>
                <a:ea typeface="Times New Roman"/>
                <a:cs typeface="Times New Roman"/>
                <a:sym typeface="Times New Roman"/>
              </a:rPr>
              <a:t> “Supports the use of teleconsultations and mobile health (mHealth) devices for monitoring animal health and Emphasizes the importance of understanding when and how to utilize telemedicine effectively in veterinary practice.”</a:t>
            </a:r>
          </a:p>
          <a:p>
            <a:pPr algn="l">
              <a:lnSpc>
                <a:spcPts val="4480"/>
              </a:lnSpc>
            </a:pPr>
            <a:r>
              <a:rPr lang="en-US" sz="3200" dirty="0">
                <a:solidFill>
                  <a:srgbClr val="FFFFFF"/>
                </a:solidFill>
                <a:latin typeface="Times New Roman"/>
                <a:ea typeface="Times New Roman"/>
                <a:cs typeface="Times New Roman"/>
                <a:sym typeface="Times New Roman"/>
              </a:rPr>
              <a:t>2.</a:t>
            </a:r>
            <a:r>
              <a:rPr lang="en-US" sz="3200" b="1" dirty="0">
                <a:solidFill>
                  <a:srgbClr val="FFFFFF"/>
                </a:solidFill>
                <a:latin typeface="Times New Roman Bold"/>
                <a:ea typeface="Times New Roman Bold"/>
                <a:cs typeface="Times New Roman Bold"/>
                <a:sym typeface="Times New Roman Bold"/>
              </a:rPr>
              <a:t>Small Animal General Practice Veterinarians' Use and Perceptions of Telemedicine, JAVMA, 2021:</a:t>
            </a:r>
            <a:r>
              <a:rPr lang="en-US" sz="3200" dirty="0">
                <a:solidFill>
                  <a:srgbClr val="FFFFFF"/>
                </a:solidFill>
                <a:latin typeface="Times New Roman"/>
                <a:ea typeface="Times New Roman"/>
                <a:cs typeface="Times New Roman"/>
                <a:sym typeface="Times New Roman"/>
              </a:rPr>
              <a:t> "Use of video-based telemedicine substantially increased among respondents during the COVID-19 pandemic, and most (86/130 [66.2%]) reported little to no difficulty in adopting videoconferencing. Respondents also reported that telemedicine took less time (61/135 [45.2%]) and resulted in less financial compensation (103/135 [76.3%]) than in-person consultation."</a:t>
            </a:r>
          </a:p>
          <a:p>
            <a:pPr algn="l">
              <a:lnSpc>
                <a:spcPts val="4480"/>
              </a:lnSpc>
            </a:pPr>
            <a:r>
              <a:rPr lang="en-US" sz="3200" dirty="0">
                <a:solidFill>
                  <a:srgbClr val="FFFFFF"/>
                </a:solidFill>
                <a:latin typeface="Times New Roman"/>
                <a:ea typeface="Times New Roman"/>
                <a:cs typeface="Times New Roman"/>
                <a:sym typeface="Times New Roman"/>
              </a:rPr>
              <a:t>3.</a:t>
            </a:r>
            <a:r>
              <a:rPr lang="en-US" sz="3200" b="1" dirty="0">
                <a:solidFill>
                  <a:srgbClr val="FFFFFF"/>
                </a:solidFill>
                <a:latin typeface="Times New Roman Bold"/>
                <a:ea typeface="Times New Roman Bold"/>
                <a:cs typeface="Times New Roman Bold"/>
                <a:sym typeface="Times New Roman Bold"/>
              </a:rPr>
              <a:t>Enhancing Relationships between Veterinarians and pet Owners with AI by Massimiliano Melis:</a:t>
            </a:r>
            <a:r>
              <a:rPr lang="en-US" sz="3200" dirty="0">
                <a:solidFill>
                  <a:srgbClr val="FFFFFF"/>
                </a:solidFill>
                <a:latin typeface="Times New Roman"/>
                <a:ea typeface="Times New Roman"/>
                <a:cs typeface="Times New Roman"/>
                <a:sym typeface="Times New Roman"/>
              </a:rPr>
              <a:t> “</a:t>
            </a:r>
          </a:p>
          <a:p>
            <a:pPr algn="l">
              <a:lnSpc>
                <a:spcPts val="4480"/>
              </a:lnSpc>
            </a:pPr>
            <a:r>
              <a:rPr lang="en-US" sz="3200" dirty="0">
                <a:solidFill>
                  <a:srgbClr val="FFFFFF"/>
                </a:solidFill>
                <a:latin typeface="Times New Roman"/>
                <a:ea typeface="Times New Roman"/>
                <a:cs typeface="Times New Roman"/>
                <a:sym typeface="Times New Roman"/>
              </a:rPr>
              <a:t>The veterinary sector has thus far been poorly supported by digital innovation. The profession has</a:t>
            </a:r>
          </a:p>
          <a:p>
            <a:pPr algn="l">
              <a:lnSpc>
                <a:spcPts val="4480"/>
              </a:lnSpc>
            </a:pPr>
            <a:r>
              <a:rPr lang="en-US" sz="3200" dirty="0">
                <a:solidFill>
                  <a:srgbClr val="FFFFFF"/>
                </a:solidFill>
                <a:latin typeface="Times New Roman"/>
                <a:ea typeface="Times New Roman"/>
                <a:cs typeface="Times New Roman"/>
                <a:sym typeface="Times New Roman"/>
              </a:rPr>
              <a:t>Largely been taught with conventional methods, but with the rise of AI, another powerful tool is now</a:t>
            </a:r>
          </a:p>
          <a:p>
            <a:pPr algn="l">
              <a:lnSpc>
                <a:spcPts val="4480"/>
              </a:lnSpc>
            </a:pPr>
            <a:r>
              <a:rPr lang="en-US" sz="3200" dirty="0">
                <a:solidFill>
                  <a:srgbClr val="FFFFFF"/>
                </a:solidFill>
                <a:latin typeface="Times New Roman"/>
                <a:ea typeface="Times New Roman"/>
                <a:cs typeface="Times New Roman"/>
                <a:sym typeface="Times New Roman"/>
              </a:rPr>
              <a:t>available to veterinarians, and many professionals and their faculties are starting to embrace this </a:t>
            </a:r>
          </a:p>
          <a:p>
            <a:pPr algn="l">
              <a:lnSpc>
                <a:spcPts val="4480"/>
              </a:lnSpc>
            </a:pPr>
            <a:r>
              <a:rPr lang="en-US" sz="3200" dirty="0">
                <a:solidFill>
                  <a:srgbClr val="FFFFFF"/>
                </a:solidFill>
                <a:latin typeface="Times New Roman"/>
                <a:ea typeface="Times New Roman"/>
                <a:cs typeface="Times New Roman"/>
                <a:sym typeface="Times New Roman"/>
              </a:rPr>
              <a:t>new technology."</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TextBox 3"/>
          <p:cNvSpPr txBox="1"/>
          <p:nvPr/>
        </p:nvSpPr>
        <p:spPr>
          <a:xfrm>
            <a:off x="353836" y="2224740"/>
            <a:ext cx="17580328" cy="7778782"/>
          </a:xfrm>
          <a:prstGeom prst="rect">
            <a:avLst/>
          </a:prstGeom>
        </p:spPr>
        <p:txBody>
          <a:bodyPr lIns="0" tIns="0" rIns="0" bIns="0" rtlCol="0" anchor="t">
            <a:spAutoFit/>
          </a:bodyPr>
          <a:lstStyle/>
          <a:p>
            <a:pPr algn="l">
              <a:lnSpc>
                <a:spcPts val="4373"/>
              </a:lnSpc>
            </a:pPr>
            <a:r>
              <a:rPr lang="en-US" sz="3123" dirty="0">
                <a:solidFill>
                  <a:srgbClr val="FFFFFF"/>
                </a:solidFill>
                <a:latin typeface="Times New Roman"/>
                <a:ea typeface="Times New Roman"/>
                <a:cs typeface="Times New Roman"/>
                <a:sym typeface="Times New Roman"/>
              </a:rPr>
              <a:t>1</a:t>
            </a:r>
            <a:r>
              <a:rPr lang="en-US" sz="3123" b="1" dirty="0">
                <a:solidFill>
                  <a:srgbClr val="FFFFFF"/>
                </a:solidFill>
                <a:latin typeface="Times New Roman Bold"/>
                <a:ea typeface="Times New Roman Bold"/>
                <a:cs typeface="Times New Roman Bold"/>
                <a:sym typeface="Times New Roman Bold"/>
              </a:rPr>
              <a:t>.Multilingual support:</a:t>
            </a:r>
            <a:r>
              <a:rPr lang="en-US" sz="3123" dirty="0">
                <a:solidFill>
                  <a:srgbClr val="FFFFFF"/>
                </a:solidFill>
                <a:latin typeface="Times New Roman"/>
                <a:ea typeface="Times New Roman"/>
                <a:cs typeface="Times New Roman"/>
                <a:sym typeface="Times New Roman"/>
              </a:rPr>
              <a:t> To increase access across various areas, Familiar care is planned to include multilingual Feature. This will allow users of different linguistic backgrounds to interact in their preferred language.</a:t>
            </a:r>
          </a:p>
          <a:p>
            <a:pPr algn="l">
              <a:lnSpc>
                <a:spcPts val="4373"/>
              </a:lnSpc>
            </a:pPr>
            <a:r>
              <a:rPr lang="en-US" sz="3123" dirty="0">
                <a:solidFill>
                  <a:srgbClr val="FFFFFF"/>
                </a:solidFill>
                <a:latin typeface="Times New Roman"/>
                <a:ea typeface="Times New Roman"/>
                <a:cs typeface="Times New Roman"/>
                <a:sym typeface="Times New Roman"/>
              </a:rPr>
              <a:t>2. </a:t>
            </a:r>
            <a:r>
              <a:rPr lang="en-US" sz="3123" b="1" dirty="0">
                <a:solidFill>
                  <a:srgbClr val="FFFFFF"/>
                </a:solidFill>
                <a:latin typeface="Times New Roman Bold"/>
                <a:ea typeface="Times New Roman Bold"/>
                <a:cs typeface="Times New Roman Bold"/>
                <a:sym typeface="Times New Roman Bold"/>
              </a:rPr>
              <a:t>Extended dataset to include multiple domestic species:</a:t>
            </a:r>
            <a:r>
              <a:rPr lang="en-US" sz="3123" dirty="0">
                <a:solidFill>
                  <a:srgbClr val="FFFFFF"/>
                </a:solidFill>
                <a:latin typeface="Times New Roman"/>
                <a:ea typeface="Times New Roman"/>
                <a:cs typeface="Times New Roman"/>
                <a:sym typeface="Times New Roman"/>
              </a:rPr>
              <a:t> The datasets of the application can be updated to include more domestic and livestock species.</a:t>
            </a:r>
          </a:p>
          <a:p>
            <a:pPr algn="l">
              <a:lnSpc>
                <a:spcPts val="4373"/>
              </a:lnSpc>
            </a:pPr>
            <a:r>
              <a:rPr lang="en-US" sz="3123" dirty="0">
                <a:solidFill>
                  <a:srgbClr val="FFFFFF"/>
                </a:solidFill>
                <a:latin typeface="Times New Roman"/>
                <a:ea typeface="Times New Roman"/>
                <a:cs typeface="Times New Roman"/>
                <a:sym typeface="Times New Roman"/>
              </a:rPr>
              <a:t>3.  </a:t>
            </a:r>
            <a:r>
              <a:rPr lang="en-US" sz="3123" b="1" dirty="0">
                <a:solidFill>
                  <a:srgbClr val="FFFFFF"/>
                </a:solidFill>
                <a:latin typeface="Times New Roman Bold"/>
                <a:ea typeface="Times New Roman Bold"/>
                <a:cs typeface="Times New Roman Bold"/>
                <a:sym typeface="Times New Roman Bold"/>
              </a:rPr>
              <a:t>Reminder System for Vet Visit:</a:t>
            </a:r>
            <a:r>
              <a:rPr lang="en-US" sz="3123" dirty="0">
                <a:solidFill>
                  <a:srgbClr val="FFFFFF"/>
                </a:solidFill>
                <a:latin typeface="Times New Roman"/>
                <a:ea typeface="Times New Roman"/>
                <a:cs typeface="Times New Roman"/>
                <a:sym typeface="Times New Roman"/>
              </a:rPr>
              <a:t> While the project is currently tracking medical history, a more advanced user-set reminder feature can be added. </a:t>
            </a:r>
          </a:p>
          <a:p>
            <a:pPr algn="l">
              <a:lnSpc>
                <a:spcPts val="4373"/>
              </a:lnSpc>
            </a:pPr>
            <a:r>
              <a:rPr lang="en-US" sz="3123" b="1" dirty="0">
                <a:solidFill>
                  <a:srgbClr val="FFFFFF"/>
                </a:solidFill>
                <a:latin typeface="Times New Roman Bold"/>
                <a:ea typeface="Times New Roman Bold"/>
                <a:cs typeface="Times New Roman Bold"/>
                <a:sym typeface="Times New Roman Bold"/>
              </a:rPr>
              <a:t>4. Better mapping facilities with external conditions:</a:t>
            </a:r>
            <a:r>
              <a:rPr lang="en-US" sz="3123" dirty="0">
                <a:solidFill>
                  <a:srgbClr val="FFFFFF"/>
                </a:solidFill>
                <a:latin typeface="Times New Roman"/>
                <a:ea typeface="Times New Roman"/>
                <a:cs typeface="Times New Roman"/>
                <a:sym typeface="Times New Roman"/>
              </a:rPr>
              <a:t> The mapping function can  be expanded to show the nearby veterinary clinics, as well as include external factors such as traffic, road work, weather conditions and estimated travel time in estimating routes.</a:t>
            </a:r>
          </a:p>
          <a:p>
            <a:pPr algn="l">
              <a:lnSpc>
                <a:spcPts val="4373"/>
              </a:lnSpc>
            </a:pPr>
            <a:r>
              <a:rPr lang="en-US" sz="3123" dirty="0">
                <a:solidFill>
                  <a:srgbClr val="FFFFFF"/>
                </a:solidFill>
                <a:latin typeface="Times New Roman"/>
                <a:ea typeface="Times New Roman"/>
                <a:cs typeface="Times New Roman"/>
                <a:sym typeface="Times New Roman"/>
              </a:rPr>
              <a:t>5.We can also integrate a voice assistance feature to enable specially-abled users to navigate through the app with ease.</a:t>
            </a:r>
          </a:p>
          <a:p>
            <a:pPr algn="l">
              <a:lnSpc>
                <a:spcPts val="4373"/>
              </a:lnSpc>
            </a:pPr>
            <a:r>
              <a:rPr lang="en-US" sz="3123" dirty="0">
                <a:solidFill>
                  <a:srgbClr val="FFFFFF"/>
                </a:solidFill>
                <a:latin typeface="Times New Roman"/>
                <a:ea typeface="Times New Roman"/>
                <a:cs typeface="Times New Roman"/>
                <a:sym typeface="Times New Roman"/>
              </a:rPr>
              <a:t>6. We can also introduce the feature of appointment booking where the user can also book appointments with their preferred vet choice and avoid the hassle of trying to set medical appointments manually.</a:t>
            </a:r>
          </a:p>
        </p:txBody>
      </p:sp>
      <p:sp>
        <p:nvSpPr>
          <p:cNvPr id="4" name="Freeform 4"/>
          <p:cNvSpPr/>
          <p:nvPr/>
        </p:nvSpPr>
        <p:spPr>
          <a:xfrm>
            <a:off x="353836" y="205840"/>
            <a:ext cx="8536706" cy="2142725"/>
          </a:xfrm>
          <a:custGeom>
            <a:avLst/>
            <a:gdLst/>
            <a:ahLst/>
            <a:cxnLst/>
            <a:rect l="l" t="t" r="r" b="b"/>
            <a:pathLst>
              <a:path w="8536706" h="2142725">
                <a:moveTo>
                  <a:pt x="0" y="0"/>
                </a:moveTo>
                <a:lnTo>
                  <a:pt x="8536705" y="0"/>
                </a:lnTo>
                <a:lnTo>
                  <a:pt x="8536705" y="2142725"/>
                </a:lnTo>
                <a:lnTo>
                  <a:pt x="0" y="2142725"/>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7"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908" y="0"/>
            <a:ext cx="18523908" cy="10287000"/>
          </a:xfrm>
          <a:custGeom>
            <a:avLst/>
            <a:gdLst/>
            <a:ahLst/>
            <a:cxnLst/>
            <a:rect l="l" t="t" r="r" b="b"/>
            <a:pathLst>
              <a:path w="18523908" h="10287000">
                <a:moveTo>
                  <a:pt x="0" y="0"/>
                </a:moveTo>
                <a:lnTo>
                  <a:pt x="18523908" y="0"/>
                </a:lnTo>
                <a:lnTo>
                  <a:pt x="18523908" y="10287000"/>
                </a:lnTo>
                <a:lnTo>
                  <a:pt x="0" y="10287000"/>
                </a:lnTo>
                <a:lnTo>
                  <a:pt x="0" y="0"/>
                </a:lnTo>
                <a:close/>
              </a:path>
            </a:pathLst>
          </a:custGeom>
          <a:blipFill>
            <a:blip r:embed="rId2"/>
            <a:stretch>
              <a:fillRect t="-17772" b="-17772"/>
            </a:stretch>
          </a:blipFill>
        </p:spPr>
        <p:txBody>
          <a:bodyPr/>
          <a:lstStyle/>
          <a:p>
            <a:endParaRPr lang="en-US"/>
          </a:p>
        </p:txBody>
      </p:sp>
      <p:sp>
        <p:nvSpPr>
          <p:cNvPr id="3" name="TextBox 3"/>
          <p:cNvSpPr txBox="1"/>
          <p:nvPr/>
        </p:nvSpPr>
        <p:spPr>
          <a:xfrm>
            <a:off x="136815" y="2218585"/>
            <a:ext cx="17122485" cy="7822073"/>
          </a:xfrm>
          <a:prstGeom prst="rect">
            <a:avLst/>
          </a:prstGeom>
        </p:spPr>
        <p:txBody>
          <a:bodyPr lIns="0" tIns="0" rIns="0" bIns="0" rtlCol="0" anchor="t">
            <a:spAutoFit/>
          </a:bodyPr>
          <a:lstStyle/>
          <a:p>
            <a:pPr algn="l">
              <a:lnSpc>
                <a:spcPts val="5137"/>
              </a:lnSpc>
            </a:pPr>
            <a:r>
              <a:rPr lang="en-US" sz="3669" dirty="0">
                <a:solidFill>
                  <a:srgbClr val="FFFFFF"/>
                </a:solidFill>
                <a:latin typeface="Times New Roman"/>
                <a:ea typeface="Times New Roman"/>
                <a:cs typeface="Times New Roman"/>
                <a:sym typeface="Times New Roman"/>
              </a:rPr>
              <a:t>Familiar Care stands out in the field of animal healthcare by combining AI-driven diagnostics, real-time consultations, and comprehensive pet management tools in a single, user-friendly app. It is contributing to the progress in field of animal healthcare by helping pet owners act promptly, maintain medical records, and access nearby vets easily. Familiar Care improves preventive and emergency animal care. It benefits society by promoting responsible pet ownership, reducing untreated pet illness and supporting veterinarians with better informed users-ultimately resulting in healthier pets and more compassionate communities.</a:t>
            </a:r>
          </a:p>
          <a:p>
            <a:pPr algn="l">
              <a:lnSpc>
                <a:spcPts val="5137"/>
              </a:lnSpc>
            </a:pPr>
            <a:endParaRPr lang="en-US" sz="3669" dirty="0">
              <a:solidFill>
                <a:srgbClr val="FFFFFF"/>
              </a:solidFill>
              <a:latin typeface="Times New Roman"/>
              <a:ea typeface="Times New Roman"/>
              <a:cs typeface="Times New Roman"/>
              <a:sym typeface="Times New Roman"/>
            </a:endParaRPr>
          </a:p>
          <a:p>
            <a:pPr algn="l">
              <a:lnSpc>
                <a:spcPts val="5137"/>
              </a:lnSpc>
            </a:pPr>
            <a:r>
              <a:rPr lang="en-US" sz="3669" dirty="0">
                <a:solidFill>
                  <a:srgbClr val="FFFFFF"/>
                </a:solidFill>
                <a:latin typeface="Times New Roman"/>
                <a:ea typeface="Times New Roman"/>
                <a:cs typeface="Times New Roman"/>
                <a:sym typeface="Times New Roman"/>
              </a:rPr>
              <a:t>Familiar care is not merely an instrument. It’s your pet’s silent guardian - to observe their well-being, to remind you what matters, and when things get bewildering, leading you with gentle confidence.</a:t>
            </a:r>
          </a:p>
        </p:txBody>
      </p:sp>
      <p:sp>
        <p:nvSpPr>
          <p:cNvPr id="4" name="Freeform 4"/>
          <p:cNvSpPr/>
          <p:nvPr/>
        </p:nvSpPr>
        <p:spPr>
          <a:xfrm>
            <a:off x="350894" y="135060"/>
            <a:ext cx="7121404" cy="1911259"/>
          </a:xfrm>
          <a:custGeom>
            <a:avLst/>
            <a:gdLst/>
            <a:ahLst/>
            <a:cxnLst/>
            <a:rect l="l" t="t" r="r" b="b"/>
            <a:pathLst>
              <a:path w="7121404" h="1911259">
                <a:moveTo>
                  <a:pt x="0" y="0"/>
                </a:moveTo>
                <a:lnTo>
                  <a:pt x="7121404" y="0"/>
                </a:lnTo>
                <a:lnTo>
                  <a:pt x="7121404" y="1911259"/>
                </a:lnTo>
                <a:lnTo>
                  <a:pt x="0" y="1911259"/>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3"/>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340"/>
            <a:ext cx="18288000" cy="10358340"/>
          </a:xfrm>
          <a:custGeom>
            <a:avLst/>
            <a:gdLst/>
            <a:ahLst/>
            <a:cxnLst/>
            <a:rect l="l" t="t" r="r" b="b"/>
            <a:pathLst>
              <a:path w="18288000" h="10358340">
                <a:moveTo>
                  <a:pt x="0" y="0"/>
                </a:moveTo>
                <a:lnTo>
                  <a:pt x="18288000" y="0"/>
                </a:lnTo>
                <a:lnTo>
                  <a:pt x="18288000" y="10358340"/>
                </a:lnTo>
                <a:lnTo>
                  <a:pt x="0" y="10358340"/>
                </a:lnTo>
                <a:lnTo>
                  <a:pt x="0" y="0"/>
                </a:lnTo>
                <a:close/>
              </a:path>
            </a:pathLst>
          </a:custGeom>
          <a:blipFill>
            <a:blip r:embed="rId2"/>
            <a:stretch>
              <a:fillRect t="-16448" b="-16448"/>
            </a:stretch>
          </a:blipFill>
        </p:spPr>
        <p:txBody>
          <a:bodyPr/>
          <a:lstStyle/>
          <a:p>
            <a:endParaRPr lang="en-US"/>
          </a:p>
        </p:txBody>
      </p:sp>
      <p:sp>
        <p:nvSpPr>
          <p:cNvPr id="3" name="Freeform 3"/>
          <p:cNvSpPr/>
          <p:nvPr/>
        </p:nvSpPr>
        <p:spPr>
          <a:xfrm rot="-3578320">
            <a:off x="16601920" y="8001415"/>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a:grpSpLocks noChangeAspect="1"/>
          </p:cNvGrpSpPr>
          <p:nvPr/>
        </p:nvGrpSpPr>
        <p:grpSpPr>
          <a:xfrm>
            <a:off x="6228483" y="6502320"/>
            <a:ext cx="3170206" cy="3170206"/>
            <a:chOff x="0" y="0"/>
            <a:chExt cx="6350000" cy="6350000"/>
          </a:xfrm>
        </p:grpSpPr>
        <p:sp>
          <p:nvSpPr>
            <p:cNvPr id="5" name="Freeform 5"/>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737373"/>
            </a:solidFill>
          </p:spPr>
          <p:txBody>
            <a:bodyPr/>
            <a:lstStyle/>
            <a:p>
              <a:endParaRPr lang="en-US"/>
            </a:p>
          </p:txBody>
        </p:sp>
        <p:sp>
          <p:nvSpPr>
            <p:cNvPr id="6" name="Freeform 6"/>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5"/>
              <a:stretch>
                <a:fillRect t="-38976" b="-38976"/>
              </a:stretch>
            </a:blipFill>
          </p:spPr>
          <p:txBody>
            <a:bodyPr/>
            <a:lstStyle/>
            <a:p>
              <a:endParaRPr lang="en-US"/>
            </a:p>
          </p:txBody>
        </p:sp>
      </p:grpSp>
      <p:grpSp>
        <p:nvGrpSpPr>
          <p:cNvPr id="7" name="Group 7"/>
          <p:cNvGrpSpPr>
            <a:grpSpLocks noChangeAspect="1"/>
          </p:cNvGrpSpPr>
          <p:nvPr/>
        </p:nvGrpSpPr>
        <p:grpSpPr>
          <a:xfrm>
            <a:off x="2167895" y="2767769"/>
            <a:ext cx="3442543" cy="3442543"/>
            <a:chOff x="0" y="0"/>
            <a:chExt cx="6350000" cy="6350000"/>
          </a:xfrm>
        </p:grpSpPr>
        <p:sp>
          <p:nvSpPr>
            <p:cNvPr id="8" name="Freeform 8"/>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737373"/>
            </a:solidFill>
          </p:spPr>
          <p:txBody>
            <a:bodyPr/>
            <a:lstStyle/>
            <a:p>
              <a:endParaRPr lang="en-US"/>
            </a:p>
          </p:txBody>
        </p:sp>
        <p:sp>
          <p:nvSpPr>
            <p:cNvPr id="9" name="Freeform 9"/>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6"/>
              <a:stretch>
                <a:fillRect t="-38976" b="-38976"/>
              </a:stretch>
            </a:blipFill>
          </p:spPr>
          <p:txBody>
            <a:bodyPr/>
            <a:lstStyle/>
            <a:p>
              <a:endParaRPr lang="en-US"/>
            </a:p>
          </p:txBody>
        </p:sp>
      </p:grpSp>
      <p:sp>
        <p:nvSpPr>
          <p:cNvPr id="10" name="Freeform 10"/>
          <p:cNvSpPr/>
          <p:nvPr/>
        </p:nvSpPr>
        <p:spPr>
          <a:xfrm rot="7221679">
            <a:off x="1605673" y="-674955"/>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3578320">
            <a:off x="-212139" y="-70102"/>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059515" y="3426192"/>
            <a:ext cx="5557374" cy="2125696"/>
          </a:xfrm>
          <a:custGeom>
            <a:avLst/>
            <a:gdLst/>
            <a:ahLst/>
            <a:cxnLst/>
            <a:rect l="l" t="t" r="r" b="b"/>
            <a:pathLst>
              <a:path w="5557374" h="2125696">
                <a:moveTo>
                  <a:pt x="0" y="0"/>
                </a:moveTo>
                <a:lnTo>
                  <a:pt x="5557374" y="0"/>
                </a:lnTo>
                <a:lnTo>
                  <a:pt x="5557374" y="2125696"/>
                </a:lnTo>
                <a:lnTo>
                  <a:pt x="0" y="2125696"/>
                </a:lnTo>
                <a:lnTo>
                  <a:pt x="0" y="0"/>
                </a:lnTo>
                <a:close/>
              </a:path>
            </a:pathLst>
          </a:custGeom>
          <a:blipFill>
            <a:blip r:embed="rId9"/>
            <a:stretch>
              <a:fillRect/>
            </a:stretch>
          </a:blipFill>
        </p:spPr>
        <p:txBody>
          <a:bodyPr/>
          <a:lstStyle/>
          <a:p>
            <a:endParaRPr lang="en-US"/>
          </a:p>
        </p:txBody>
      </p:sp>
      <p:sp>
        <p:nvSpPr>
          <p:cNvPr id="13" name="Freeform 13"/>
          <p:cNvSpPr/>
          <p:nvPr/>
        </p:nvSpPr>
        <p:spPr>
          <a:xfrm>
            <a:off x="5238905" y="310225"/>
            <a:ext cx="10996730" cy="2457544"/>
          </a:xfrm>
          <a:custGeom>
            <a:avLst/>
            <a:gdLst/>
            <a:ahLst/>
            <a:cxnLst/>
            <a:rect l="l" t="t" r="r" b="b"/>
            <a:pathLst>
              <a:path w="10996730" h="2457544">
                <a:moveTo>
                  <a:pt x="0" y="0"/>
                </a:moveTo>
                <a:lnTo>
                  <a:pt x="10996730" y="0"/>
                </a:lnTo>
                <a:lnTo>
                  <a:pt x="10996730" y="2457544"/>
                </a:lnTo>
                <a:lnTo>
                  <a:pt x="0" y="2457544"/>
                </a:lnTo>
                <a:lnTo>
                  <a:pt x="0" y="0"/>
                </a:lnTo>
                <a:close/>
              </a:path>
            </a:pathLst>
          </a:custGeom>
          <a:blipFill>
            <a:blip r:embed="rId10"/>
            <a:stretch>
              <a:fillRect/>
            </a:stretch>
          </a:blipFill>
        </p:spPr>
        <p:txBody>
          <a:bodyPr/>
          <a:lstStyle/>
          <a:p>
            <a:endParaRPr lang="en-US"/>
          </a:p>
        </p:txBody>
      </p:sp>
      <p:sp>
        <p:nvSpPr>
          <p:cNvPr id="14" name="Freeform 14"/>
          <p:cNvSpPr/>
          <p:nvPr/>
        </p:nvSpPr>
        <p:spPr>
          <a:xfrm>
            <a:off x="9841202" y="6782526"/>
            <a:ext cx="5192328" cy="1992556"/>
          </a:xfrm>
          <a:custGeom>
            <a:avLst/>
            <a:gdLst/>
            <a:ahLst/>
            <a:cxnLst/>
            <a:rect l="l" t="t" r="r" b="b"/>
            <a:pathLst>
              <a:path w="5192328" h="1992556">
                <a:moveTo>
                  <a:pt x="0" y="0"/>
                </a:moveTo>
                <a:lnTo>
                  <a:pt x="5192328" y="0"/>
                </a:lnTo>
                <a:lnTo>
                  <a:pt x="5192328" y="1992556"/>
                </a:lnTo>
                <a:lnTo>
                  <a:pt x="0" y="1992556"/>
                </a:lnTo>
                <a:lnTo>
                  <a:pt x="0" y="0"/>
                </a:lnTo>
                <a:close/>
              </a:path>
            </a:pathLst>
          </a:custGeom>
          <a:blipFill>
            <a:blip r:embed="rId11"/>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 presetClass="emph" presetSubtype="0" fill="hold" grpId="0" nodeType="withEffect">
                                  <p:stCondLst>
                                    <p:cond delay="0"/>
                                  </p:stCondLst>
                                  <p:childTnLst>
                                    <p:animScale>
                                      <p:cBhvr>
                                        <p:cTn id="9" dur="2000" fill="hold"/>
                                        <p:tgtEl>
                                          <p:spTgt spid="12"/>
                                        </p:tgtEl>
                                      </p:cBhvr>
                                      <p:by x="150000" y="150000"/>
                                    </p:animScale>
                                  </p:childTnLst>
                                </p:cTn>
                              </p:par>
                              <p:par>
                                <p:cTn id="10" presetID="6" presetClass="emph" presetSubtype="0" fill="hold" grpId="0" nodeType="withEffect">
                                  <p:stCondLst>
                                    <p:cond delay="0"/>
                                  </p:stCondLst>
                                  <p:childTnLst>
                                    <p:animScale>
                                      <p:cBhvr>
                                        <p:cTn id="11" dur="2000" fill="hold"/>
                                        <p:tgtEl>
                                          <p:spTgt spid="14"/>
                                        </p:tgtEl>
                                      </p:cBhvr>
                                      <p:by x="150000" y="150000"/>
                                    </p:animScale>
                                  </p:childTnLst>
                                </p:cTn>
                              </p:par>
                              <p:par>
                                <p:cTn id="12" presetID="9" presetClass="emph" presetSubtype="0" nodeType="withEffect">
                                  <p:stCondLst>
                                    <p:cond delay="0"/>
                                  </p:stCondLst>
                                  <p:childTnLst>
                                    <p:set>
                                      <p:cBhvr>
                                        <p:cTn id="13" dur="indefinite"/>
                                        <p:tgtEl>
                                          <p:spTgt spid="4"/>
                                        </p:tgtEl>
                                        <p:attrNameLst>
                                          <p:attrName>style.opacity</p:attrName>
                                        </p:attrNameLst>
                                      </p:cBhvr>
                                      <p:to>
                                        <p:strVal val="0.5"/>
                                      </p:to>
                                    </p:set>
                                    <p:animEffect filter="image" prLst="opacity: 0.5">
                                      <p:cBhvr rctx="IE">
                                        <p:cTn id="14" dur="indefinite"/>
                                        <p:tgtEl>
                                          <p:spTgt spid="4"/>
                                        </p:tgtEl>
                                      </p:cBhvr>
                                    </p:animEffect>
                                  </p:childTnLst>
                                </p:cTn>
                              </p:par>
                              <p:par>
                                <p:cTn id="15" presetID="9" presetClass="emph" presetSubtype="0" nodeType="withEffect">
                                  <p:stCondLst>
                                    <p:cond delay="0"/>
                                  </p:stCondLst>
                                  <p:childTnLst>
                                    <p:set>
                                      <p:cBhvr>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800704"/>
          </a:xfrm>
          <a:custGeom>
            <a:avLst/>
            <a:gdLst/>
            <a:ahLst/>
            <a:cxnLst/>
            <a:rect l="l" t="t" r="r" b="b"/>
            <a:pathLst>
              <a:path w="18288000" h="10800704">
                <a:moveTo>
                  <a:pt x="0" y="0"/>
                </a:moveTo>
                <a:lnTo>
                  <a:pt x="18288000" y="0"/>
                </a:lnTo>
                <a:lnTo>
                  <a:pt x="18288000" y="10800704"/>
                </a:lnTo>
                <a:lnTo>
                  <a:pt x="0" y="10800704"/>
                </a:lnTo>
                <a:lnTo>
                  <a:pt x="0" y="0"/>
                </a:lnTo>
                <a:close/>
              </a:path>
            </a:pathLst>
          </a:custGeom>
          <a:blipFill>
            <a:blip r:embed="rId2"/>
            <a:stretch>
              <a:fillRect t="-13726" b="-13726"/>
            </a:stretch>
          </a:blipFill>
        </p:spPr>
        <p:txBody>
          <a:bodyPr/>
          <a:lstStyle/>
          <a:p>
            <a:endParaRPr lang="en-US"/>
          </a:p>
        </p:txBody>
      </p:sp>
      <p:sp>
        <p:nvSpPr>
          <p:cNvPr id="3" name="Freeform 3"/>
          <p:cNvSpPr/>
          <p:nvPr/>
        </p:nvSpPr>
        <p:spPr>
          <a:xfrm>
            <a:off x="4693254" y="205601"/>
            <a:ext cx="7490092" cy="1800105"/>
          </a:xfrm>
          <a:custGeom>
            <a:avLst/>
            <a:gdLst/>
            <a:ahLst/>
            <a:cxnLst/>
            <a:rect l="l" t="t" r="r" b="b"/>
            <a:pathLst>
              <a:path w="7490092" h="1800105">
                <a:moveTo>
                  <a:pt x="0" y="0"/>
                </a:moveTo>
                <a:lnTo>
                  <a:pt x="7490092" y="0"/>
                </a:lnTo>
                <a:lnTo>
                  <a:pt x="7490092" y="1800105"/>
                </a:lnTo>
                <a:lnTo>
                  <a:pt x="0" y="180010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2099917"/>
            <a:ext cx="15848745" cy="7298986"/>
          </a:xfrm>
          <a:prstGeom prst="rect">
            <a:avLst/>
          </a:prstGeom>
        </p:spPr>
        <p:txBody>
          <a:bodyPr lIns="0" tIns="0" rIns="0" bIns="0" rtlCol="0" anchor="t">
            <a:spAutoFit/>
          </a:bodyPr>
          <a:lstStyle/>
          <a:p>
            <a:pPr algn="ctr">
              <a:lnSpc>
                <a:spcPts val="5213"/>
              </a:lnSpc>
            </a:pPr>
            <a:endParaRPr dirty="0"/>
          </a:p>
          <a:p>
            <a:pPr algn="l">
              <a:lnSpc>
                <a:spcPts val="5773"/>
              </a:lnSpc>
            </a:pPr>
            <a:r>
              <a:rPr lang="en-US" sz="4123" dirty="0">
                <a:solidFill>
                  <a:srgbClr val="FFFFFF"/>
                </a:solidFill>
                <a:latin typeface="Times New Roman"/>
                <a:ea typeface="Times New Roman"/>
                <a:cs typeface="Times New Roman"/>
                <a:sym typeface="Times New Roman"/>
              </a:rPr>
              <a:t>Familiar Care is an animal healthcare app that has an encyclopedic guide to assist pet owners in taking care of the health of their pets. It provides feeding and seasonal care advice, rough symptom-based diagnoses through an AI chatbot. It also provides the user with addresses of closest vet clinics in case of emergencies and keeps track of in-depth pet health history (vaccines, visits, prescriptions) as well as providing text and video consultation with vets 24/7. The app is suitable for experienced and first-time pet owners alike, providing educational learning and care advice for different species of animals.</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648161" cy="10432614"/>
          </a:xfrm>
          <a:custGeom>
            <a:avLst/>
            <a:gdLst/>
            <a:ahLst/>
            <a:cxnLst/>
            <a:rect l="l" t="t" r="r" b="b"/>
            <a:pathLst>
              <a:path w="18648161" h="10432614">
                <a:moveTo>
                  <a:pt x="0" y="0"/>
                </a:moveTo>
                <a:lnTo>
                  <a:pt x="18648161" y="0"/>
                </a:lnTo>
                <a:lnTo>
                  <a:pt x="18648161" y="10432614"/>
                </a:lnTo>
                <a:lnTo>
                  <a:pt x="0" y="10432614"/>
                </a:lnTo>
                <a:lnTo>
                  <a:pt x="0" y="0"/>
                </a:lnTo>
                <a:close/>
              </a:path>
            </a:pathLst>
          </a:custGeom>
          <a:blipFill>
            <a:blip r:embed="rId2"/>
            <a:stretch>
              <a:fillRect t="-17274" b="-17274"/>
            </a:stretch>
          </a:blipFill>
        </p:spPr>
        <p:txBody>
          <a:bodyPr/>
          <a:lstStyle/>
          <a:p>
            <a:endParaRPr lang="en-US" dirty="0"/>
          </a:p>
        </p:txBody>
      </p:sp>
      <p:sp>
        <p:nvSpPr>
          <p:cNvPr id="3" name="Freeform 3"/>
          <p:cNvSpPr/>
          <p:nvPr/>
        </p:nvSpPr>
        <p:spPr>
          <a:xfrm>
            <a:off x="15207701" y="893640"/>
            <a:ext cx="4282420" cy="82296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0"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a:off x="-653426" y="429760"/>
            <a:ext cx="4282420" cy="82296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3"/>
            <a:stretch>
              <a:fillRect/>
            </a:stretch>
          </a:blipFill>
        </p:spPr>
        <p:txBody>
          <a:bodyPr/>
          <a:lstStyle/>
          <a:p>
            <a:endParaRPr lang="en-US"/>
          </a:p>
        </p:txBody>
      </p:sp>
      <p:sp>
        <p:nvSpPr>
          <p:cNvPr id="6" name="Freeform 6"/>
          <p:cNvSpPr/>
          <p:nvPr/>
        </p:nvSpPr>
        <p:spPr>
          <a:xfrm>
            <a:off x="6635353"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3270706"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3844248" y="2988398"/>
            <a:ext cx="11157713" cy="3276229"/>
          </a:xfrm>
          <a:custGeom>
            <a:avLst/>
            <a:gdLst/>
            <a:ahLst/>
            <a:cxnLst/>
            <a:rect l="l" t="t" r="r" b="b"/>
            <a:pathLst>
              <a:path w="11157713" h="3276229">
                <a:moveTo>
                  <a:pt x="0" y="0"/>
                </a:moveTo>
                <a:lnTo>
                  <a:pt x="11157713" y="0"/>
                </a:lnTo>
                <a:lnTo>
                  <a:pt x="11157713" y="3276230"/>
                </a:lnTo>
                <a:lnTo>
                  <a:pt x="0" y="3276230"/>
                </a:lnTo>
                <a:lnTo>
                  <a:pt x="0" y="0"/>
                </a:lnTo>
                <a:close/>
              </a:path>
            </a:pathLst>
          </a:custGeom>
          <a:blipFill>
            <a:blip r:embed="rId10"/>
            <a:stretch>
              <a:fillRect t="-1335" b="-1335"/>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TextBox 3"/>
          <p:cNvSpPr txBox="1"/>
          <p:nvPr/>
        </p:nvSpPr>
        <p:spPr>
          <a:xfrm>
            <a:off x="403367" y="2466109"/>
            <a:ext cx="16568409" cy="7518654"/>
          </a:xfrm>
          <a:prstGeom prst="rect">
            <a:avLst/>
          </a:prstGeom>
        </p:spPr>
        <p:txBody>
          <a:bodyPr lIns="0" tIns="0" rIns="0" bIns="0" rtlCol="0" anchor="t">
            <a:spAutoFit/>
          </a:bodyPr>
          <a:lstStyle/>
          <a:p>
            <a:pPr algn="just">
              <a:lnSpc>
                <a:spcPts val="5157"/>
              </a:lnSpc>
            </a:pPr>
            <a:r>
              <a:rPr lang="en-US" sz="3820" dirty="0">
                <a:solidFill>
                  <a:srgbClr val="FFFFFF"/>
                </a:solidFill>
                <a:latin typeface="Times New Roman"/>
                <a:ea typeface="Times New Roman"/>
                <a:cs typeface="Times New Roman"/>
                <a:sym typeface="Times New Roman"/>
              </a:rPr>
              <a:t>Some of the challenges that have been identified and tackled in this project are:</a:t>
            </a:r>
          </a:p>
          <a:p>
            <a:pPr algn="just">
              <a:lnSpc>
                <a:spcPts val="2979"/>
              </a:lnSpc>
            </a:pPr>
            <a:endParaRPr lang="en-US" sz="3820" dirty="0">
              <a:solidFill>
                <a:srgbClr val="FFFFFF"/>
              </a:solidFill>
              <a:latin typeface="Times New Roman"/>
              <a:ea typeface="Times New Roman"/>
              <a:cs typeface="Times New Roman"/>
              <a:sym typeface="Times New Roman"/>
            </a:endParaRPr>
          </a:p>
          <a:p>
            <a:pPr marL="803150" lvl="1" indent="-401575" algn="l">
              <a:lnSpc>
                <a:spcPts val="5022"/>
              </a:lnSpc>
              <a:buFont typeface="Arial"/>
              <a:buChar char="•"/>
            </a:pPr>
            <a:r>
              <a:rPr lang="en-US" sz="3720" dirty="0">
                <a:solidFill>
                  <a:srgbClr val="FFFFFF"/>
                </a:solidFill>
                <a:latin typeface="Times New Roman"/>
                <a:ea typeface="Times New Roman"/>
                <a:cs typeface="Times New Roman"/>
                <a:sym typeface="Times New Roman"/>
              </a:rPr>
              <a:t>Lack of immediate medical help due to unavailability of vet clinics in certain areas mainly rural.</a:t>
            </a:r>
          </a:p>
          <a:p>
            <a:pPr marL="824739" lvl="1" indent="-412370" algn="l">
              <a:lnSpc>
                <a:spcPts val="5157"/>
              </a:lnSpc>
              <a:buFont typeface="Arial"/>
              <a:buChar char="•"/>
            </a:pPr>
            <a:r>
              <a:rPr lang="en-US" sz="3820" dirty="0">
                <a:solidFill>
                  <a:srgbClr val="FFFFFF"/>
                </a:solidFill>
                <a:latin typeface="Times New Roman"/>
                <a:ea typeface="Times New Roman"/>
                <a:cs typeface="Times New Roman"/>
                <a:sym typeface="Times New Roman"/>
              </a:rPr>
              <a:t>Improper caretaking of pets often resulting in major health risks.</a:t>
            </a:r>
          </a:p>
          <a:p>
            <a:pPr marL="824739" lvl="1" indent="-412370" algn="l">
              <a:lnSpc>
                <a:spcPts val="5157"/>
              </a:lnSpc>
              <a:buFont typeface="Arial"/>
              <a:buChar char="•"/>
            </a:pPr>
            <a:r>
              <a:rPr lang="en-US" sz="3820" dirty="0">
                <a:solidFill>
                  <a:srgbClr val="FFFFFF"/>
                </a:solidFill>
                <a:latin typeface="Times New Roman"/>
                <a:ea typeface="Times New Roman"/>
                <a:cs typeface="Times New Roman"/>
                <a:sym typeface="Times New Roman"/>
              </a:rPr>
              <a:t>Absence of proper medical records leading to missed vaccine shots, vet visits, etc.</a:t>
            </a:r>
          </a:p>
          <a:p>
            <a:pPr marL="824739" lvl="1" indent="-412370" algn="l">
              <a:lnSpc>
                <a:spcPts val="5157"/>
              </a:lnSpc>
              <a:buFont typeface="Arial"/>
              <a:buChar char="•"/>
            </a:pPr>
            <a:r>
              <a:rPr lang="en-US" sz="3820" dirty="0">
                <a:solidFill>
                  <a:srgbClr val="FFFFFF"/>
                </a:solidFill>
                <a:latin typeface="Times New Roman"/>
                <a:ea typeface="Times New Roman"/>
                <a:cs typeface="Times New Roman"/>
                <a:sym typeface="Times New Roman"/>
              </a:rPr>
              <a:t>Misdiagnosing or ignoring alarming symptoms or disregarding them as normal hormonal or seasonal habits. </a:t>
            </a:r>
          </a:p>
          <a:p>
            <a:pPr marL="824739" lvl="1" indent="-412370" algn="l">
              <a:lnSpc>
                <a:spcPts val="5157"/>
              </a:lnSpc>
              <a:buFont typeface="Arial"/>
              <a:buChar char="•"/>
            </a:pPr>
            <a:r>
              <a:rPr lang="en-US" sz="3820" dirty="0">
                <a:solidFill>
                  <a:srgbClr val="FFFFFF"/>
                </a:solidFill>
                <a:latin typeface="Times New Roman"/>
                <a:ea typeface="Times New Roman"/>
                <a:cs typeface="Times New Roman"/>
                <a:sym typeface="Times New Roman"/>
              </a:rPr>
              <a:t>No awareness of emergency measures that can be taken to help stabilize the pet until proper healthcare can be provided.</a:t>
            </a:r>
          </a:p>
          <a:p>
            <a:pPr algn="l">
              <a:lnSpc>
                <a:spcPts val="5157"/>
              </a:lnSpc>
            </a:pPr>
            <a:endParaRPr lang="en-US" sz="3820" dirty="0">
              <a:solidFill>
                <a:srgbClr val="FFFFFF"/>
              </a:solidFill>
              <a:latin typeface="Times New Roman"/>
              <a:ea typeface="Times New Roman"/>
              <a:cs typeface="Times New Roman"/>
              <a:sym typeface="Times New Roman"/>
            </a:endParaRPr>
          </a:p>
        </p:txBody>
      </p:sp>
      <p:sp>
        <p:nvSpPr>
          <p:cNvPr id="4" name="Freeform 4"/>
          <p:cNvSpPr/>
          <p:nvPr/>
        </p:nvSpPr>
        <p:spPr>
          <a:xfrm>
            <a:off x="637814" y="337413"/>
            <a:ext cx="12195223" cy="1969415"/>
          </a:xfrm>
          <a:custGeom>
            <a:avLst/>
            <a:gdLst/>
            <a:ahLst/>
            <a:cxnLst/>
            <a:rect l="l" t="t" r="r" b="b"/>
            <a:pathLst>
              <a:path w="12195223" h="1969415">
                <a:moveTo>
                  <a:pt x="0" y="0"/>
                </a:moveTo>
                <a:lnTo>
                  <a:pt x="12195223" y="0"/>
                </a:lnTo>
                <a:lnTo>
                  <a:pt x="12195223" y="1969415"/>
                </a:lnTo>
                <a:lnTo>
                  <a:pt x="0" y="1969415"/>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22" y="0"/>
            <a:ext cx="18433822" cy="10287000"/>
          </a:xfrm>
          <a:custGeom>
            <a:avLst/>
            <a:gdLst/>
            <a:ahLst/>
            <a:cxnLst/>
            <a:rect l="l" t="t" r="r" b="b"/>
            <a:pathLst>
              <a:path w="18433822" h="10287000">
                <a:moveTo>
                  <a:pt x="0" y="0"/>
                </a:moveTo>
                <a:lnTo>
                  <a:pt x="18433822" y="0"/>
                </a:lnTo>
                <a:lnTo>
                  <a:pt x="18433822" y="10287000"/>
                </a:lnTo>
                <a:lnTo>
                  <a:pt x="0" y="10287000"/>
                </a:lnTo>
                <a:lnTo>
                  <a:pt x="0" y="0"/>
                </a:lnTo>
                <a:close/>
              </a:path>
            </a:pathLst>
          </a:custGeom>
          <a:blipFill>
            <a:blip r:embed="rId2"/>
            <a:stretch>
              <a:fillRect t="-17442" b="-17442"/>
            </a:stretch>
          </a:blipFill>
        </p:spPr>
        <p:txBody>
          <a:bodyPr/>
          <a:lstStyle/>
          <a:p>
            <a:endParaRPr lang="en-US"/>
          </a:p>
        </p:txBody>
      </p:sp>
      <p:sp>
        <p:nvSpPr>
          <p:cNvPr id="3" name="TextBox 3"/>
          <p:cNvSpPr txBox="1"/>
          <p:nvPr/>
        </p:nvSpPr>
        <p:spPr>
          <a:xfrm>
            <a:off x="249114" y="1585852"/>
            <a:ext cx="16538979" cy="7792146"/>
          </a:xfrm>
          <a:prstGeom prst="rect">
            <a:avLst/>
          </a:prstGeom>
        </p:spPr>
        <p:txBody>
          <a:bodyPr lIns="0" tIns="0" rIns="0" bIns="0" rtlCol="0" anchor="t">
            <a:spAutoFit/>
          </a:bodyPr>
          <a:lstStyle/>
          <a:p>
            <a:pPr algn="l">
              <a:lnSpc>
                <a:spcPts val="5351"/>
              </a:lnSpc>
            </a:pPr>
            <a:endParaRPr dirty="0"/>
          </a:p>
          <a:p>
            <a:pPr algn="l">
              <a:lnSpc>
                <a:spcPts val="5351"/>
              </a:lnSpc>
            </a:pPr>
            <a:r>
              <a:rPr lang="en-US" sz="3822" dirty="0">
                <a:solidFill>
                  <a:srgbClr val="FFFFFF"/>
                </a:solidFill>
                <a:latin typeface="Times New Roman"/>
                <a:ea typeface="Times New Roman"/>
                <a:cs typeface="Times New Roman"/>
                <a:sym typeface="Times New Roman"/>
              </a:rPr>
              <a:t>The Key features of our project are: </a:t>
            </a:r>
          </a:p>
          <a:p>
            <a:pPr marL="782120" lvl="1" indent="-391060" algn="l">
              <a:lnSpc>
                <a:spcPts val="5071"/>
              </a:lnSpc>
              <a:buFont typeface="Arial"/>
              <a:buChar char="•"/>
            </a:pPr>
            <a:r>
              <a:rPr lang="en-US" sz="3622" b="1" dirty="0">
                <a:solidFill>
                  <a:srgbClr val="FFFFFF"/>
                </a:solidFill>
                <a:latin typeface="Times New Roman Bold"/>
                <a:ea typeface="Times New Roman Bold"/>
                <a:cs typeface="Times New Roman Bold"/>
                <a:sym typeface="Times New Roman Bold"/>
              </a:rPr>
              <a:t>AI Symptom-based analysis:</a:t>
            </a:r>
            <a:r>
              <a:rPr lang="en-US" sz="3622" dirty="0">
                <a:solidFill>
                  <a:srgbClr val="FFFFFF"/>
                </a:solidFill>
                <a:latin typeface="Times New Roman"/>
                <a:ea typeface="Times New Roman"/>
                <a:cs typeface="Times New Roman"/>
                <a:sym typeface="Times New Roman"/>
              </a:rPr>
              <a:t> Immediate examination of the symptoms recorded by the user to provide a rough diagnosis and how to stabilize the pet until proper healthcare is provided.</a:t>
            </a:r>
          </a:p>
          <a:p>
            <a:pPr marL="782120" lvl="1" indent="-391060" algn="l">
              <a:lnSpc>
                <a:spcPts val="5071"/>
              </a:lnSpc>
              <a:buFont typeface="Arial"/>
              <a:buChar char="•"/>
            </a:pPr>
            <a:r>
              <a:rPr lang="en-US" sz="3622" b="1" dirty="0">
                <a:solidFill>
                  <a:srgbClr val="FFFFFF"/>
                </a:solidFill>
                <a:latin typeface="Times New Roman Bold"/>
                <a:ea typeface="Times New Roman Bold"/>
                <a:cs typeface="Times New Roman Bold"/>
                <a:sym typeface="Times New Roman Bold"/>
              </a:rPr>
              <a:t>Pet-Care Encyclopedia: </a:t>
            </a:r>
            <a:r>
              <a:rPr lang="en-US" sz="3622" dirty="0">
                <a:solidFill>
                  <a:srgbClr val="FFFFFF"/>
                </a:solidFill>
                <a:latin typeface="Times New Roman"/>
                <a:ea typeface="Times New Roman"/>
                <a:cs typeface="Times New Roman"/>
                <a:sym typeface="Times New Roman"/>
              </a:rPr>
              <a:t>Provides user with the DO’S and Don’ts for proper feeding practices, seasonal pet care for various domestic species. </a:t>
            </a:r>
          </a:p>
          <a:p>
            <a:pPr marL="782120" lvl="1" indent="-391060" algn="l">
              <a:lnSpc>
                <a:spcPts val="5071"/>
              </a:lnSpc>
              <a:buFont typeface="Arial"/>
              <a:buChar char="•"/>
            </a:pPr>
            <a:r>
              <a:rPr lang="en-US" sz="3622" b="1" dirty="0">
                <a:solidFill>
                  <a:srgbClr val="FFFFFF"/>
                </a:solidFill>
                <a:latin typeface="Times New Roman Bold"/>
                <a:ea typeface="Times New Roman Bold"/>
                <a:cs typeface="Times New Roman Bold"/>
                <a:sym typeface="Times New Roman Bold"/>
              </a:rPr>
              <a:t>Health Record Management:</a:t>
            </a:r>
            <a:r>
              <a:rPr lang="en-US" sz="3622" dirty="0">
                <a:solidFill>
                  <a:srgbClr val="FFFFFF"/>
                </a:solidFill>
                <a:latin typeface="Times New Roman"/>
                <a:ea typeface="Times New Roman"/>
                <a:cs typeface="Times New Roman"/>
                <a:sym typeface="Times New Roman"/>
              </a:rPr>
              <a:t> Maintain a record with each pet’s vaccination, prescriptions and medical background in an organized manner. </a:t>
            </a:r>
          </a:p>
          <a:p>
            <a:pPr marL="782120" lvl="1" indent="-391060" algn="l">
              <a:lnSpc>
                <a:spcPts val="5071"/>
              </a:lnSpc>
              <a:buFont typeface="Arial"/>
              <a:buChar char="•"/>
            </a:pPr>
            <a:r>
              <a:rPr lang="en-US" sz="3622" b="1" dirty="0">
                <a:solidFill>
                  <a:srgbClr val="FFFFFF"/>
                </a:solidFill>
                <a:latin typeface="Times New Roman Bold"/>
                <a:ea typeface="Times New Roman Bold"/>
                <a:cs typeface="Times New Roman Bold"/>
                <a:sym typeface="Times New Roman Bold"/>
              </a:rPr>
              <a:t>Vet Locator:</a:t>
            </a:r>
            <a:r>
              <a:rPr lang="en-US" sz="3622" dirty="0">
                <a:solidFill>
                  <a:srgbClr val="FFFFFF"/>
                </a:solidFill>
                <a:latin typeface="Times New Roman"/>
                <a:ea typeface="Times New Roman"/>
                <a:cs typeface="Times New Roman"/>
                <a:sym typeface="Times New Roman"/>
              </a:rPr>
              <a:t> Provides routes to nearby vet clinics on maps to the user.</a:t>
            </a:r>
          </a:p>
          <a:p>
            <a:pPr marL="782120" lvl="1" indent="-391060" algn="l">
              <a:lnSpc>
                <a:spcPts val="5071"/>
              </a:lnSpc>
              <a:buFont typeface="Arial"/>
              <a:buChar char="•"/>
            </a:pPr>
            <a:r>
              <a:rPr lang="en-US" sz="3622" b="1" dirty="0">
                <a:solidFill>
                  <a:srgbClr val="FFFFFF"/>
                </a:solidFill>
                <a:latin typeface="Times New Roman Bold"/>
                <a:ea typeface="Times New Roman Bold"/>
                <a:cs typeface="Times New Roman Bold"/>
                <a:sym typeface="Times New Roman Bold"/>
              </a:rPr>
              <a:t>External consultation support: </a:t>
            </a:r>
            <a:r>
              <a:rPr lang="en-US" sz="3622" dirty="0">
                <a:solidFill>
                  <a:srgbClr val="FFFFFF"/>
                </a:solidFill>
                <a:latin typeface="Times New Roman"/>
                <a:ea typeface="Times New Roman"/>
                <a:cs typeface="Times New Roman"/>
                <a:sym typeface="Times New Roman"/>
              </a:rPr>
              <a:t>Providing online text/video vet consultation if in-person vet access is limited.</a:t>
            </a:r>
          </a:p>
        </p:txBody>
      </p:sp>
      <p:sp>
        <p:nvSpPr>
          <p:cNvPr id="4" name="Freeform 4"/>
          <p:cNvSpPr/>
          <p:nvPr/>
        </p:nvSpPr>
        <p:spPr>
          <a:xfrm>
            <a:off x="249114" y="337651"/>
            <a:ext cx="7739587" cy="1991726"/>
          </a:xfrm>
          <a:custGeom>
            <a:avLst/>
            <a:gdLst/>
            <a:ahLst/>
            <a:cxnLst/>
            <a:rect l="l" t="t" r="r" b="b"/>
            <a:pathLst>
              <a:path w="7739587" h="1991726">
                <a:moveTo>
                  <a:pt x="0" y="0"/>
                </a:moveTo>
                <a:lnTo>
                  <a:pt x="7739586" y="0"/>
                </a:lnTo>
                <a:lnTo>
                  <a:pt x="7739586" y="1991725"/>
                </a:lnTo>
                <a:lnTo>
                  <a:pt x="0" y="1991725"/>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428822"/>
          </a:xfrm>
          <a:custGeom>
            <a:avLst/>
            <a:gdLst/>
            <a:ahLst/>
            <a:cxnLst/>
            <a:rect l="l" t="t" r="r" b="b"/>
            <a:pathLst>
              <a:path w="18288000" h="10428822">
                <a:moveTo>
                  <a:pt x="0" y="0"/>
                </a:moveTo>
                <a:lnTo>
                  <a:pt x="18288000" y="0"/>
                </a:lnTo>
                <a:lnTo>
                  <a:pt x="18288000" y="10428822"/>
                </a:lnTo>
                <a:lnTo>
                  <a:pt x="0" y="10428822"/>
                </a:lnTo>
                <a:lnTo>
                  <a:pt x="0" y="0"/>
                </a:lnTo>
                <a:close/>
              </a:path>
            </a:pathLst>
          </a:custGeom>
          <a:blipFill>
            <a:blip r:embed="rId2"/>
            <a:stretch>
              <a:fillRect t="-15999" b="-15999"/>
            </a:stretch>
          </a:blipFill>
        </p:spPr>
        <p:txBody>
          <a:bodyPr/>
          <a:lstStyle/>
          <a:p>
            <a:endParaRPr lang="en-US"/>
          </a:p>
        </p:txBody>
      </p:sp>
      <p:sp>
        <p:nvSpPr>
          <p:cNvPr id="3" name="TextBox 3"/>
          <p:cNvSpPr txBox="1"/>
          <p:nvPr/>
        </p:nvSpPr>
        <p:spPr>
          <a:xfrm>
            <a:off x="-333939" y="2347031"/>
            <a:ext cx="18182861" cy="6911269"/>
          </a:xfrm>
          <a:prstGeom prst="rect">
            <a:avLst/>
          </a:prstGeom>
        </p:spPr>
        <p:txBody>
          <a:bodyPr lIns="0" tIns="0" rIns="0" bIns="0" rtlCol="0" anchor="t">
            <a:spAutoFit/>
          </a:bodyPr>
          <a:lstStyle/>
          <a:p>
            <a:pPr marL="842617" lvl="1" indent="-421309" algn="just">
              <a:lnSpc>
                <a:spcPts val="5463"/>
              </a:lnSpc>
              <a:buFont typeface="Arial"/>
              <a:buChar char="•"/>
            </a:pPr>
            <a:r>
              <a:rPr lang="en-US" sz="3902" b="1">
                <a:solidFill>
                  <a:srgbClr val="FFFFFF"/>
                </a:solidFill>
                <a:latin typeface="Times New Roman Bold"/>
                <a:ea typeface="Times New Roman Bold"/>
                <a:cs typeface="Times New Roman Bold"/>
                <a:sym typeface="Times New Roman Bold"/>
              </a:rPr>
              <a:t>Multi-species support</a:t>
            </a:r>
            <a:r>
              <a:rPr lang="en-US" sz="3902">
                <a:solidFill>
                  <a:srgbClr val="FFFFFF"/>
                </a:solidFill>
                <a:latin typeface="Times New Roman"/>
                <a:ea typeface="Times New Roman"/>
                <a:cs typeface="Times New Roman"/>
                <a:sym typeface="Times New Roman"/>
              </a:rPr>
              <a:t>: While many apps mainly focus on dogs and cats, Familiar Care expands the dataset to include a wide range of livestock and domestic animals which caters to the needs of diverse pet owning population.</a:t>
            </a:r>
          </a:p>
          <a:p>
            <a:pPr marL="842617" lvl="1" indent="-421309" algn="just">
              <a:lnSpc>
                <a:spcPts val="5463"/>
              </a:lnSpc>
              <a:buFont typeface="Arial"/>
              <a:buChar char="•"/>
            </a:pPr>
            <a:r>
              <a:rPr lang="en-US" sz="3902" b="1">
                <a:solidFill>
                  <a:srgbClr val="FFFFFF"/>
                </a:solidFill>
                <a:latin typeface="Times New Roman Bold"/>
                <a:ea typeface="Times New Roman Bold"/>
                <a:cs typeface="Times New Roman Bold"/>
                <a:sym typeface="Times New Roman Bold"/>
              </a:rPr>
              <a:t>Extensive pet Encyclopedia</a:t>
            </a:r>
            <a:r>
              <a:rPr lang="en-US" sz="3902">
                <a:solidFill>
                  <a:srgbClr val="FFFFFF"/>
                </a:solidFill>
                <a:latin typeface="Times New Roman"/>
                <a:ea typeface="Times New Roman"/>
                <a:cs typeface="Times New Roman"/>
                <a:sym typeface="Times New Roman"/>
              </a:rPr>
              <a:t>: This feature offers a comprehensive knowledge base on a pet’s meal requirements, seasonal habits, what practices to implement and avoid in taking care of your pet, providing insightful petkeeping guidance to first time pet owners.</a:t>
            </a:r>
          </a:p>
          <a:p>
            <a:pPr marL="842617" lvl="1" indent="-421309" algn="just">
              <a:lnSpc>
                <a:spcPts val="5463"/>
              </a:lnSpc>
              <a:buFont typeface="Arial"/>
              <a:buChar char="•"/>
            </a:pPr>
            <a:r>
              <a:rPr lang="en-US" sz="3902" b="1">
                <a:solidFill>
                  <a:srgbClr val="FFFFFF"/>
                </a:solidFill>
                <a:latin typeface="Times New Roman Bold"/>
                <a:ea typeface="Times New Roman Bold"/>
                <a:cs typeface="Times New Roman Bold"/>
                <a:sym typeface="Times New Roman Bold"/>
              </a:rPr>
              <a:t>Multiple Pet Profile Management</a:t>
            </a:r>
            <a:r>
              <a:rPr lang="en-US" sz="3902">
                <a:solidFill>
                  <a:srgbClr val="FFFFFF"/>
                </a:solidFill>
                <a:latin typeface="Times New Roman"/>
                <a:ea typeface="Times New Roman"/>
                <a:cs typeface="Times New Roman"/>
                <a:sym typeface="Times New Roman"/>
              </a:rPr>
              <a:t>: The application supports multiple pet profiles, so that users can track and maintain personal health records and care programs for each pet.</a:t>
            </a:r>
          </a:p>
        </p:txBody>
      </p:sp>
      <p:sp>
        <p:nvSpPr>
          <p:cNvPr id="4" name="Freeform 4"/>
          <p:cNvSpPr/>
          <p:nvPr/>
        </p:nvSpPr>
        <p:spPr>
          <a:xfrm>
            <a:off x="222035" y="172921"/>
            <a:ext cx="8921965" cy="2168940"/>
          </a:xfrm>
          <a:custGeom>
            <a:avLst/>
            <a:gdLst/>
            <a:ahLst/>
            <a:cxnLst/>
            <a:rect l="l" t="t" r="r" b="b"/>
            <a:pathLst>
              <a:path w="8921965" h="2168940">
                <a:moveTo>
                  <a:pt x="0" y="0"/>
                </a:moveTo>
                <a:lnTo>
                  <a:pt x="8921965" y="0"/>
                </a:lnTo>
                <a:lnTo>
                  <a:pt x="8921965" y="2168940"/>
                </a:lnTo>
                <a:lnTo>
                  <a:pt x="0" y="2168940"/>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19316700" cy="10287000"/>
          </a:xfrm>
          <a:custGeom>
            <a:avLst/>
            <a:gdLst/>
            <a:ahLst/>
            <a:cxnLst/>
            <a:rect l="l" t="t" r="r" b="b"/>
            <a:pathLst>
              <a:path w="19316700" h="10287000">
                <a:moveTo>
                  <a:pt x="0" y="0"/>
                </a:moveTo>
                <a:lnTo>
                  <a:pt x="19316700" y="0"/>
                </a:lnTo>
                <a:lnTo>
                  <a:pt x="19316700" y="10287000"/>
                </a:lnTo>
                <a:lnTo>
                  <a:pt x="0" y="10287000"/>
                </a:lnTo>
                <a:lnTo>
                  <a:pt x="0" y="0"/>
                </a:lnTo>
                <a:close/>
              </a:path>
            </a:pathLst>
          </a:custGeom>
          <a:blipFill>
            <a:blip r:embed="rId2"/>
            <a:stretch>
              <a:fillRect t="-20672" b="-20672"/>
            </a:stretch>
          </a:blipFill>
        </p:spPr>
        <p:txBody>
          <a:bodyPr/>
          <a:lstStyle/>
          <a:p>
            <a:endParaRPr lang="en-US"/>
          </a:p>
        </p:txBody>
      </p:sp>
      <p:sp>
        <p:nvSpPr>
          <p:cNvPr id="3" name="TextBox 3"/>
          <p:cNvSpPr txBox="1"/>
          <p:nvPr/>
        </p:nvSpPr>
        <p:spPr>
          <a:xfrm>
            <a:off x="317242" y="163444"/>
            <a:ext cx="16221736" cy="11248621"/>
          </a:xfrm>
          <a:prstGeom prst="rect">
            <a:avLst/>
          </a:prstGeom>
        </p:spPr>
        <p:txBody>
          <a:bodyPr lIns="0" tIns="0" rIns="0" bIns="0" rtlCol="0" anchor="t">
            <a:spAutoFit/>
          </a:bodyPr>
          <a:lstStyle/>
          <a:p>
            <a:pPr algn="l">
              <a:lnSpc>
                <a:spcPts val="4901"/>
              </a:lnSpc>
            </a:pPr>
            <a:r>
              <a:rPr lang="en-US" sz="3501" b="1" dirty="0">
                <a:solidFill>
                  <a:srgbClr val="FFFFFF"/>
                </a:solidFill>
                <a:latin typeface="Times New Roman Bold"/>
                <a:ea typeface="Times New Roman Bold"/>
                <a:cs typeface="Times New Roman Bold"/>
                <a:sym typeface="Times New Roman Bold"/>
              </a:rPr>
              <a:t>1.Frontend</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React.js – Core UI framework</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TypeScript – Type-safe development</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Tailwind CSS – Utility-first CSS styling</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React Router – Client-side routing</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Axios – API communication</a:t>
            </a:r>
          </a:p>
          <a:p>
            <a:pPr algn="l">
              <a:lnSpc>
                <a:spcPts val="4901"/>
              </a:lnSpc>
            </a:pPr>
            <a:r>
              <a:rPr lang="en-US" sz="3501" dirty="0">
                <a:solidFill>
                  <a:srgbClr val="FFFFFF"/>
                </a:solidFill>
                <a:latin typeface="Times New Roman"/>
                <a:ea typeface="Times New Roman"/>
                <a:cs typeface="Times New Roman"/>
                <a:sym typeface="Times New Roman"/>
              </a:rPr>
              <a:t>2.</a:t>
            </a:r>
            <a:r>
              <a:rPr lang="en-US" sz="3501" b="1" dirty="0">
                <a:solidFill>
                  <a:srgbClr val="FFFFFF"/>
                </a:solidFill>
                <a:latin typeface="Times New Roman Bold"/>
                <a:ea typeface="Times New Roman Bold"/>
                <a:cs typeface="Times New Roman Bold"/>
                <a:sym typeface="Times New Roman Bold"/>
              </a:rPr>
              <a:t>Backend</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Node.js – JavaScript runtime</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Express.js – RESTful API framework</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JWT (JSON Web Token) – Secure authentication</a:t>
            </a:r>
          </a:p>
          <a:p>
            <a:pPr algn="l">
              <a:lnSpc>
                <a:spcPts val="4901"/>
              </a:lnSpc>
            </a:pPr>
            <a:r>
              <a:rPr lang="en-US" sz="3501" dirty="0">
                <a:solidFill>
                  <a:srgbClr val="FFFFFF"/>
                </a:solidFill>
                <a:latin typeface="Times New Roman"/>
                <a:ea typeface="Times New Roman"/>
                <a:cs typeface="Times New Roman"/>
                <a:sym typeface="Times New Roman"/>
              </a:rPr>
              <a:t>3.</a:t>
            </a:r>
            <a:r>
              <a:rPr lang="en-US" sz="3501" b="1" dirty="0">
                <a:solidFill>
                  <a:srgbClr val="FFFFFF"/>
                </a:solidFill>
                <a:latin typeface="Times New Roman Bold"/>
                <a:ea typeface="Times New Roman Bold"/>
                <a:cs typeface="Times New Roman Bold"/>
                <a:sym typeface="Times New Roman Bold"/>
              </a:rPr>
              <a:t>Database</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MongoDB – NoSQL database for storing users, pets, and health records</a:t>
            </a:r>
          </a:p>
          <a:p>
            <a:pPr algn="l">
              <a:lnSpc>
                <a:spcPts val="4901"/>
              </a:lnSpc>
            </a:pPr>
            <a:r>
              <a:rPr lang="en-US" sz="3501" dirty="0">
                <a:solidFill>
                  <a:srgbClr val="FFFFFF"/>
                </a:solidFill>
                <a:latin typeface="Times New Roman"/>
                <a:ea typeface="Times New Roman"/>
                <a:cs typeface="Times New Roman"/>
                <a:sym typeface="Times New Roman"/>
              </a:rPr>
              <a:t>4.</a:t>
            </a:r>
            <a:r>
              <a:rPr lang="en-US" sz="3501" b="1" dirty="0">
                <a:solidFill>
                  <a:srgbClr val="FFFFFF"/>
                </a:solidFill>
                <a:latin typeface="Times New Roman Bold"/>
                <a:ea typeface="Times New Roman Bold"/>
                <a:cs typeface="Times New Roman Bold"/>
                <a:sym typeface="Times New Roman Bold"/>
              </a:rPr>
              <a:t>APIs &amp; External Services</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Google Maps API – Find and display nearby veterinary clinics</a:t>
            </a:r>
          </a:p>
          <a:p>
            <a:pPr marL="734283" lvl="1" indent="-367141" algn="l">
              <a:lnSpc>
                <a:spcPts val="4761"/>
              </a:lnSpc>
              <a:buFont typeface="Arial"/>
              <a:buChar char="•"/>
            </a:pPr>
            <a:r>
              <a:rPr lang="en-US" sz="3401" dirty="0">
                <a:solidFill>
                  <a:srgbClr val="FFFFFF"/>
                </a:solidFill>
                <a:latin typeface="Times New Roman"/>
                <a:ea typeface="Times New Roman"/>
                <a:cs typeface="Times New Roman"/>
                <a:sym typeface="Times New Roman"/>
              </a:rPr>
              <a:t>OpenStreetMap (optional) – Geocoding and fallback location services</a:t>
            </a:r>
          </a:p>
          <a:p>
            <a:pPr algn="l">
              <a:lnSpc>
                <a:spcPts val="4625"/>
              </a:lnSpc>
            </a:pPr>
            <a:endParaRPr lang="en-US" sz="3401" dirty="0">
              <a:solidFill>
                <a:srgbClr val="FFFFFF"/>
              </a:solidFill>
              <a:latin typeface="Times New Roman"/>
              <a:ea typeface="Times New Roman"/>
              <a:cs typeface="Times New Roman"/>
              <a:sym typeface="Times New Roman"/>
            </a:endParaRPr>
          </a:p>
          <a:p>
            <a:pPr algn="l">
              <a:lnSpc>
                <a:spcPts val="4625"/>
              </a:lnSpc>
            </a:pPr>
            <a:endParaRPr lang="en-US" sz="3401" dirty="0">
              <a:solidFill>
                <a:srgbClr val="FFFFFF"/>
              </a:solidFill>
              <a:latin typeface="Times New Roman"/>
              <a:ea typeface="Times New Roman"/>
              <a:cs typeface="Times New Roman"/>
              <a:sym typeface="Times New Roman"/>
            </a:endParaRPr>
          </a:p>
          <a:p>
            <a:pPr algn="l">
              <a:lnSpc>
                <a:spcPts val="7743"/>
              </a:lnSpc>
            </a:pPr>
            <a:endParaRPr lang="en-US" sz="3401" dirty="0">
              <a:solidFill>
                <a:srgbClr val="FFFFFF"/>
              </a:solidFill>
              <a:latin typeface="Times New Roman"/>
              <a:ea typeface="Times New Roman"/>
              <a:cs typeface="Times New Roman"/>
              <a:sym typeface="Times New Roman"/>
            </a:endParaRPr>
          </a:p>
        </p:txBody>
      </p:sp>
      <p:sp>
        <p:nvSpPr>
          <p:cNvPr id="4" name="Freeform 4"/>
          <p:cNvSpPr/>
          <p:nvPr/>
        </p:nvSpPr>
        <p:spPr>
          <a:xfrm>
            <a:off x="8168900" y="770019"/>
            <a:ext cx="10119100" cy="2962054"/>
          </a:xfrm>
          <a:custGeom>
            <a:avLst/>
            <a:gdLst/>
            <a:ahLst/>
            <a:cxnLst/>
            <a:rect l="l" t="t" r="r" b="b"/>
            <a:pathLst>
              <a:path w="10119100" h="2962054">
                <a:moveTo>
                  <a:pt x="0" y="0"/>
                </a:moveTo>
                <a:lnTo>
                  <a:pt x="10119100" y="0"/>
                </a:lnTo>
                <a:lnTo>
                  <a:pt x="10119100" y="2962054"/>
                </a:lnTo>
                <a:lnTo>
                  <a:pt x="0" y="2962054"/>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0" y="2480378"/>
            <a:ext cx="8727850" cy="7806622"/>
          </a:xfrm>
          <a:custGeom>
            <a:avLst/>
            <a:gdLst/>
            <a:ahLst/>
            <a:cxnLst/>
            <a:rect l="l" t="t" r="r" b="b"/>
            <a:pathLst>
              <a:path w="8727850" h="7806622">
                <a:moveTo>
                  <a:pt x="0" y="0"/>
                </a:moveTo>
                <a:lnTo>
                  <a:pt x="8727850" y="0"/>
                </a:lnTo>
                <a:lnTo>
                  <a:pt x="8727850" y="7806622"/>
                </a:lnTo>
                <a:lnTo>
                  <a:pt x="0" y="7806622"/>
                </a:lnTo>
                <a:lnTo>
                  <a:pt x="0" y="0"/>
                </a:lnTo>
                <a:close/>
              </a:path>
            </a:pathLst>
          </a:custGeom>
          <a:blipFill>
            <a:blip r:embed="rId3"/>
            <a:stretch>
              <a:fillRect l="-41902" r="-44870"/>
            </a:stretch>
          </a:blipFill>
          <a:ln w="38100" cap="rnd">
            <a:solidFill>
              <a:srgbClr val="000000"/>
            </a:solidFill>
            <a:prstDash val="solid"/>
            <a:round/>
          </a:ln>
        </p:spPr>
        <p:txBody>
          <a:bodyPr/>
          <a:lstStyle/>
          <a:p>
            <a:endParaRPr lang="en-US"/>
          </a:p>
        </p:txBody>
      </p:sp>
      <p:sp>
        <p:nvSpPr>
          <p:cNvPr id="4" name="Freeform 4"/>
          <p:cNvSpPr/>
          <p:nvPr/>
        </p:nvSpPr>
        <p:spPr>
          <a:xfrm>
            <a:off x="8727850" y="3835215"/>
            <a:ext cx="9560150" cy="6451785"/>
          </a:xfrm>
          <a:custGeom>
            <a:avLst/>
            <a:gdLst/>
            <a:ahLst/>
            <a:cxnLst/>
            <a:rect l="l" t="t" r="r" b="b"/>
            <a:pathLst>
              <a:path w="9560150" h="6451785">
                <a:moveTo>
                  <a:pt x="0" y="0"/>
                </a:moveTo>
                <a:lnTo>
                  <a:pt x="9560150" y="0"/>
                </a:lnTo>
                <a:lnTo>
                  <a:pt x="9560150" y="6451785"/>
                </a:lnTo>
                <a:lnTo>
                  <a:pt x="0" y="6451785"/>
                </a:lnTo>
                <a:lnTo>
                  <a:pt x="0" y="0"/>
                </a:lnTo>
                <a:close/>
              </a:path>
            </a:pathLst>
          </a:custGeom>
          <a:blipFill>
            <a:blip r:embed="rId4"/>
            <a:stretch>
              <a:fillRect l="-38202" t="-19842" r="-38319" b="-4193"/>
            </a:stretch>
          </a:blipFill>
          <a:ln w="38100" cap="rnd">
            <a:solidFill>
              <a:srgbClr val="000000"/>
            </a:solidFill>
            <a:prstDash val="solid"/>
            <a:round/>
          </a:ln>
        </p:spPr>
        <p:txBody>
          <a:bodyPr/>
          <a:lstStyle/>
          <a:p>
            <a:endParaRPr lang="en-US" dirty="0"/>
          </a:p>
        </p:txBody>
      </p:sp>
      <p:sp>
        <p:nvSpPr>
          <p:cNvPr id="5" name="Freeform 5"/>
          <p:cNvSpPr/>
          <p:nvPr/>
        </p:nvSpPr>
        <p:spPr>
          <a:xfrm>
            <a:off x="8727850" y="0"/>
            <a:ext cx="9834474" cy="3835215"/>
          </a:xfrm>
          <a:custGeom>
            <a:avLst/>
            <a:gdLst/>
            <a:ahLst/>
            <a:cxnLst/>
            <a:rect l="l" t="t" r="r" b="b"/>
            <a:pathLst>
              <a:path w="9834474" h="3835215">
                <a:moveTo>
                  <a:pt x="0" y="0"/>
                </a:moveTo>
                <a:lnTo>
                  <a:pt x="9834474" y="0"/>
                </a:lnTo>
                <a:lnTo>
                  <a:pt x="9834474" y="3835215"/>
                </a:lnTo>
                <a:lnTo>
                  <a:pt x="0" y="3835215"/>
                </a:lnTo>
                <a:lnTo>
                  <a:pt x="0" y="0"/>
                </a:lnTo>
                <a:close/>
              </a:path>
            </a:pathLst>
          </a:custGeom>
          <a:blipFill>
            <a:blip r:embed="rId5"/>
            <a:stretch>
              <a:fillRect l="-40688" r="-39640"/>
            </a:stretch>
          </a:blipFill>
          <a:ln w="38100" cap="rnd">
            <a:solidFill>
              <a:srgbClr val="000000"/>
            </a:solidFill>
            <a:prstDash val="solid"/>
            <a:round/>
          </a:ln>
        </p:spPr>
        <p:txBody>
          <a:bodyPr/>
          <a:lstStyle/>
          <a:p>
            <a:endParaRPr lang="en-US"/>
          </a:p>
        </p:txBody>
      </p:sp>
      <p:sp>
        <p:nvSpPr>
          <p:cNvPr id="6" name="TextBox 6"/>
          <p:cNvSpPr txBox="1"/>
          <p:nvPr/>
        </p:nvSpPr>
        <p:spPr>
          <a:xfrm>
            <a:off x="724953" y="126671"/>
            <a:ext cx="6209883" cy="1562116"/>
          </a:xfrm>
          <a:prstGeom prst="rect">
            <a:avLst/>
          </a:prstGeom>
        </p:spPr>
        <p:txBody>
          <a:bodyPr lIns="0" tIns="0" rIns="0" bIns="0" rtlCol="0" anchor="t">
            <a:spAutoFit/>
          </a:bodyPr>
          <a:lstStyle/>
          <a:p>
            <a:pPr algn="ctr">
              <a:lnSpc>
                <a:spcPts val="11552"/>
              </a:lnSpc>
            </a:pPr>
            <a:r>
              <a:rPr lang="en-US" sz="8252" dirty="0">
                <a:solidFill>
                  <a:srgbClr val="FFFFFF"/>
                </a:solidFill>
                <a:latin typeface="Times New Roman"/>
                <a:ea typeface="Times New Roman"/>
                <a:cs typeface="Times New Roman"/>
                <a:sym typeface="Times New Roman"/>
              </a:rPr>
              <a:t>Home Screen </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6"/>
                                        </p:tgtEl>
                                        <p:attrNameLst>
                                          <p:attrName>ppt_y</p:attrName>
                                        </p:attrNameLst>
                                      </p:cBhvr>
                                      <p:tavLst>
                                        <p:tav tm="0">
                                          <p:val>
                                            <p:strVal val="#ppt_y"/>
                                          </p:val>
                                        </p:tav>
                                        <p:tav tm="100000">
                                          <p:val>
                                            <p:strVal val="#ppt_y"/>
                                          </p:val>
                                        </p:tav>
                                      </p:tavLst>
                                    </p:anim>
                                    <p:anim calcmode="lin" valueType="num">
                                      <p:cBhvr>
                                        <p:cTn id="21"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grpSp>
        <p:nvGrpSpPr>
          <p:cNvPr id="3" name="Group 3"/>
          <p:cNvGrpSpPr/>
          <p:nvPr/>
        </p:nvGrpSpPr>
        <p:grpSpPr>
          <a:xfrm>
            <a:off x="6768154" y="182867"/>
            <a:ext cx="5207180" cy="8555937"/>
            <a:chOff x="0" y="0"/>
            <a:chExt cx="4762500" cy="7825282"/>
          </a:xfrm>
        </p:grpSpPr>
        <p:sp>
          <p:nvSpPr>
            <p:cNvPr id="4" name="Freeform 4"/>
            <p:cNvSpPr/>
            <p:nvPr/>
          </p:nvSpPr>
          <p:spPr>
            <a:xfrm>
              <a:off x="0" y="0"/>
              <a:ext cx="4762500" cy="7825282"/>
            </a:xfrm>
            <a:custGeom>
              <a:avLst/>
              <a:gdLst/>
              <a:ahLst/>
              <a:cxnLst/>
              <a:rect l="l" t="t" r="r" b="b"/>
              <a:pathLst>
                <a:path w="4762500" h="7825282">
                  <a:moveTo>
                    <a:pt x="4762500" y="231175"/>
                  </a:moveTo>
                  <a:lnTo>
                    <a:pt x="4762500" y="7594107"/>
                  </a:lnTo>
                  <a:cubicBezTo>
                    <a:pt x="4762500" y="7721831"/>
                    <a:pt x="4648835" y="7825282"/>
                    <a:pt x="4508500" y="7825282"/>
                  </a:cubicBezTo>
                  <a:lnTo>
                    <a:pt x="254000" y="7825282"/>
                  </a:lnTo>
                  <a:cubicBezTo>
                    <a:pt x="113665" y="7825282"/>
                    <a:pt x="0" y="7721831"/>
                    <a:pt x="0" y="7594107"/>
                  </a:cubicBezTo>
                  <a:lnTo>
                    <a:pt x="0" y="231175"/>
                  </a:lnTo>
                  <a:cubicBezTo>
                    <a:pt x="0" y="103451"/>
                    <a:pt x="113665" y="0"/>
                    <a:pt x="254000" y="0"/>
                  </a:cubicBezTo>
                  <a:lnTo>
                    <a:pt x="4508500" y="0"/>
                  </a:lnTo>
                  <a:cubicBezTo>
                    <a:pt x="4648835" y="0"/>
                    <a:pt x="4762500" y="103451"/>
                    <a:pt x="4762500" y="231175"/>
                  </a:cubicBezTo>
                  <a:close/>
                </a:path>
              </a:pathLst>
            </a:custGeom>
            <a:blipFill>
              <a:blip r:embed="rId3"/>
              <a:stretch>
                <a:fillRect l="-125459" t="-12973" r="-123091"/>
              </a:stretch>
            </a:blipFill>
            <a:ln w="38100" cap="sq">
              <a:solidFill>
                <a:srgbClr val="000000"/>
              </a:solidFill>
              <a:prstDash val="solid"/>
              <a:miter/>
            </a:ln>
          </p:spPr>
          <p:txBody>
            <a:bodyPr/>
            <a:lstStyle/>
            <a:p>
              <a:endParaRPr lang="en-US"/>
            </a:p>
          </p:txBody>
        </p:sp>
      </p:grpSp>
      <p:grpSp>
        <p:nvGrpSpPr>
          <p:cNvPr id="5" name="Group 5"/>
          <p:cNvGrpSpPr/>
          <p:nvPr/>
        </p:nvGrpSpPr>
        <p:grpSpPr>
          <a:xfrm>
            <a:off x="12501961" y="1573825"/>
            <a:ext cx="5389003" cy="8713175"/>
            <a:chOff x="0" y="0"/>
            <a:chExt cx="5733582" cy="9270303"/>
          </a:xfrm>
        </p:grpSpPr>
        <p:sp>
          <p:nvSpPr>
            <p:cNvPr id="6" name="Freeform 6"/>
            <p:cNvSpPr/>
            <p:nvPr/>
          </p:nvSpPr>
          <p:spPr>
            <a:xfrm>
              <a:off x="0" y="0"/>
              <a:ext cx="5733581" cy="9270303"/>
            </a:xfrm>
            <a:custGeom>
              <a:avLst/>
              <a:gdLst/>
              <a:ahLst/>
              <a:cxnLst/>
              <a:rect l="l" t="t" r="r" b="b"/>
              <a:pathLst>
                <a:path w="5733581" h="9270303">
                  <a:moveTo>
                    <a:pt x="5733581" y="273864"/>
                  </a:moveTo>
                  <a:lnTo>
                    <a:pt x="5733581" y="8996439"/>
                  </a:lnTo>
                  <a:cubicBezTo>
                    <a:pt x="5733581" y="9147749"/>
                    <a:pt x="5596740" y="9270303"/>
                    <a:pt x="5427790" y="9270303"/>
                  </a:cubicBezTo>
                  <a:lnTo>
                    <a:pt x="305791" y="9270303"/>
                  </a:lnTo>
                  <a:cubicBezTo>
                    <a:pt x="136841" y="9270303"/>
                    <a:pt x="0" y="9147749"/>
                    <a:pt x="0" y="8996439"/>
                  </a:cubicBezTo>
                  <a:lnTo>
                    <a:pt x="0" y="273864"/>
                  </a:lnTo>
                  <a:cubicBezTo>
                    <a:pt x="0" y="122554"/>
                    <a:pt x="136841" y="0"/>
                    <a:pt x="305791" y="0"/>
                  </a:cubicBezTo>
                  <a:lnTo>
                    <a:pt x="5427790" y="0"/>
                  </a:lnTo>
                  <a:cubicBezTo>
                    <a:pt x="5596740" y="0"/>
                    <a:pt x="5733581" y="122554"/>
                    <a:pt x="5733581" y="273864"/>
                  </a:cubicBezTo>
                  <a:close/>
                </a:path>
              </a:pathLst>
            </a:custGeom>
            <a:blipFill>
              <a:blip r:embed="rId4"/>
              <a:stretch>
                <a:fillRect l="-134033" t="-19275" r="-130933"/>
              </a:stretch>
            </a:blipFill>
            <a:ln w="38100" cap="sq">
              <a:solidFill>
                <a:srgbClr val="000000"/>
              </a:solidFill>
              <a:prstDash val="solid"/>
              <a:miter/>
            </a:ln>
          </p:spPr>
          <p:txBody>
            <a:bodyPr/>
            <a:lstStyle/>
            <a:p>
              <a:endParaRPr lang="en-US"/>
            </a:p>
          </p:txBody>
        </p:sp>
      </p:grpSp>
      <p:sp>
        <p:nvSpPr>
          <p:cNvPr id="7" name="TextBox 7"/>
          <p:cNvSpPr txBox="1"/>
          <p:nvPr/>
        </p:nvSpPr>
        <p:spPr>
          <a:xfrm>
            <a:off x="852520" y="2901950"/>
            <a:ext cx="4669882" cy="4998153"/>
          </a:xfrm>
          <a:prstGeom prst="rect">
            <a:avLst/>
          </a:prstGeom>
        </p:spPr>
        <p:txBody>
          <a:bodyPr lIns="0" tIns="0" rIns="0" bIns="0" rtlCol="0" anchor="t">
            <a:spAutoFit/>
          </a:bodyPr>
          <a:lstStyle/>
          <a:p>
            <a:pPr algn="ctr">
              <a:lnSpc>
                <a:spcPts val="7803"/>
              </a:lnSpc>
            </a:pPr>
            <a:r>
              <a:rPr lang="en-US" sz="5574" dirty="0">
                <a:solidFill>
                  <a:srgbClr val="FFFFFF"/>
                </a:solidFill>
                <a:latin typeface="Times New Roman"/>
                <a:ea typeface="Times New Roman"/>
                <a:cs typeface="Times New Roman"/>
                <a:sym typeface="Times New Roman"/>
              </a:rPr>
              <a:t>Secure sign up and sign in to allow secure user authentication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6"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09" b="-16909"/>
            </a:stretch>
          </a:blipFill>
        </p:spPr>
        <p:txBody>
          <a:bodyPr/>
          <a:lstStyle/>
          <a:p>
            <a:endParaRPr lang="en-US"/>
          </a:p>
        </p:txBody>
      </p:sp>
      <p:sp>
        <p:nvSpPr>
          <p:cNvPr id="3" name="Freeform 3"/>
          <p:cNvSpPr/>
          <p:nvPr/>
        </p:nvSpPr>
        <p:spPr>
          <a:xfrm>
            <a:off x="5861745" y="0"/>
            <a:ext cx="12426255" cy="4317038"/>
          </a:xfrm>
          <a:custGeom>
            <a:avLst/>
            <a:gdLst/>
            <a:ahLst/>
            <a:cxnLst/>
            <a:rect l="l" t="t" r="r" b="b"/>
            <a:pathLst>
              <a:path w="12426255" h="4317038">
                <a:moveTo>
                  <a:pt x="0" y="0"/>
                </a:moveTo>
                <a:lnTo>
                  <a:pt x="12426255" y="0"/>
                </a:lnTo>
                <a:lnTo>
                  <a:pt x="12426255" y="4317038"/>
                </a:lnTo>
                <a:lnTo>
                  <a:pt x="0" y="4317038"/>
                </a:lnTo>
                <a:lnTo>
                  <a:pt x="0" y="0"/>
                </a:lnTo>
                <a:close/>
              </a:path>
            </a:pathLst>
          </a:custGeom>
          <a:blipFill>
            <a:blip r:embed="rId3"/>
            <a:stretch>
              <a:fillRect l="-357" r="-10334" b="-69929"/>
            </a:stretch>
          </a:blipFill>
          <a:ln w="38100" cap="rnd">
            <a:solidFill>
              <a:srgbClr val="000000"/>
            </a:solidFill>
            <a:prstDash val="solid"/>
            <a:round/>
          </a:ln>
        </p:spPr>
        <p:txBody>
          <a:bodyPr/>
          <a:lstStyle/>
          <a:p>
            <a:endParaRPr lang="en-US"/>
          </a:p>
        </p:txBody>
      </p:sp>
      <p:sp>
        <p:nvSpPr>
          <p:cNvPr id="4" name="Freeform 4"/>
          <p:cNvSpPr/>
          <p:nvPr/>
        </p:nvSpPr>
        <p:spPr>
          <a:xfrm>
            <a:off x="0" y="4317038"/>
            <a:ext cx="14347188" cy="5969962"/>
          </a:xfrm>
          <a:custGeom>
            <a:avLst/>
            <a:gdLst/>
            <a:ahLst/>
            <a:cxnLst/>
            <a:rect l="l" t="t" r="r" b="b"/>
            <a:pathLst>
              <a:path w="14347188" h="5969962">
                <a:moveTo>
                  <a:pt x="0" y="0"/>
                </a:moveTo>
                <a:lnTo>
                  <a:pt x="14347188" y="0"/>
                </a:lnTo>
                <a:lnTo>
                  <a:pt x="14347188" y="5969962"/>
                </a:lnTo>
                <a:lnTo>
                  <a:pt x="0" y="5969962"/>
                </a:lnTo>
                <a:lnTo>
                  <a:pt x="0" y="0"/>
                </a:lnTo>
                <a:close/>
              </a:path>
            </a:pathLst>
          </a:custGeom>
          <a:blipFill>
            <a:blip r:embed="rId4"/>
            <a:stretch>
              <a:fillRect t="-14093" b="-21033"/>
            </a:stretch>
          </a:blipFill>
          <a:ln w="38100" cap="rnd">
            <a:solidFill>
              <a:srgbClr val="000000"/>
            </a:solidFill>
            <a:prstDash val="solid"/>
            <a:round/>
          </a:ln>
        </p:spPr>
        <p:txBody>
          <a:bodyPr/>
          <a:lstStyle/>
          <a:p>
            <a:endParaRPr lang="en-US"/>
          </a:p>
        </p:txBody>
      </p:sp>
      <p:sp>
        <p:nvSpPr>
          <p:cNvPr id="5" name="TextBox 5"/>
          <p:cNvSpPr txBox="1"/>
          <p:nvPr/>
        </p:nvSpPr>
        <p:spPr>
          <a:xfrm>
            <a:off x="539693" y="589255"/>
            <a:ext cx="4886703" cy="3267361"/>
          </a:xfrm>
          <a:prstGeom prst="rect">
            <a:avLst/>
          </a:prstGeom>
        </p:spPr>
        <p:txBody>
          <a:bodyPr lIns="0" tIns="0" rIns="0" bIns="0" rtlCol="0" anchor="t">
            <a:spAutoFit/>
          </a:bodyPr>
          <a:lstStyle/>
          <a:p>
            <a:pPr algn="ctr">
              <a:lnSpc>
                <a:spcPts val="6366"/>
              </a:lnSpc>
            </a:pPr>
            <a:r>
              <a:rPr lang="en-US" sz="4547" dirty="0">
                <a:solidFill>
                  <a:srgbClr val="FFFFFF"/>
                </a:solidFill>
                <a:latin typeface="Times New Roman"/>
                <a:ea typeface="Times New Roman"/>
                <a:cs typeface="Times New Roman"/>
                <a:sym typeface="Times New Roman"/>
              </a:rPr>
              <a:t>Menu Page providing a brief description of every feature</a:t>
            </a:r>
          </a:p>
        </p:txBody>
      </p:sp>
      <p:sp>
        <p:nvSpPr>
          <p:cNvPr id="6" name="TextBox 6"/>
          <p:cNvSpPr txBox="1"/>
          <p:nvPr/>
        </p:nvSpPr>
        <p:spPr>
          <a:xfrm>
            <a:off x="14459809" y="5475299"/>
            <a:ext cx="3462426" cy="3335020"/>
          </a:xfrm>
          <a:prstGeom prst="rect">
            <a:avLst/>
          </a:prstGeom>
        </p:spPr>
        <p:txBody>
          <a:bodyPr lIns="0" tIns="0" rIns="0" bIns="0" rtlCol="0" anchor="t">
            <a:spAutoFit/>
          </a:bodyPr>
          <a:lstStyle/>
          <a:p>
            <a:pPr algn="ctr">
              <a:lnSpc>
                <a:spcPts val="5179"/>
              </a:lnSpc>
            </a:pPr>
            <a:r>
              <a:rPr lang="en-US" sz="3699" dirty="0">
                <a:solidFill>
                  <a:srgbClr val="FFFFFF"/>
                </a:solidFill>
                <a:latin typeface="Times New Roman"/>
                <a:ea typeface="Times New Roman"/>
                <a:cs typeface="Times New Roman"/>
                <a:sym typeface="Times New Roman"/>
              </a:rPr>
              <a:t>Ai Chatbot feature for providing rough symptom based diagnoses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17"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1389</Words>
  <Application>Microsoft Office PowerPoint</Application>
  <PresentationFormat>Custom</PresentationFormat>
  <Paragraphs>68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Times New Roman</vt:lpstr>
      <vt:lpstr>Times New Roman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Triwizaradathon Project Idea</dc:title>
  <cp:lastModifiedBy>Somya  Sharma</cp:lastModifiedBy>
  <cp:revision>2</cp:revision>
  <dcterms:created xsi:type="dcterms:W3CDTF">2006-08-16T00:00:00Z</dcterms:created>
  <dcterms:modified xsi:type="dcterms:W3CDTF">2025-07-25T08:42:12Z</dcterms:modified>
  <dc:identifier>DAGk0E_uMKQ</dc:identifier>
</cp:coreProperties>
</file>